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Inter"/>
      <p:regular r:id="rId16"/>
    </p:embeddedFont>
    <p:embeddedFont>
      <p:font typeface="Inter"/>
      <p:regular r:id="rId17"/>
    </p:embeddedFont>
    <p:embeddedFont>
      <p:font typeface="Inter"/>
      <p:regular r:id="rId18"/>
    </p:embeddedFont>
    <p:embeddedFont>
      <p:font typeface="Inter"/>
      <p:regular r:id="rId19"/>
    </p:embeddedFont>
    <p:embeddedFont>
      <p:font typeface="Inter"/>
      <p:regular r:id="rId20"/>
    </p:embeddedFont>
    <p:embeddedFont>
      <p:font typeface="Inter"/>
      <p:regular r:id="rId21"/>
    </p:embeddedFont>
    <p:embeddedFont>
      <p:font typeface="Inter"/>
      <p:regular r:id="rId22"/>
    </p:embeddedFont>
    <p:embeddedFont>
      <p:font typeface="Inter"/>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 Id="rId22" Type="http://schemas.openxmlformats.org/officeDocument/2006/relationships/font" Target="fonts/font7.fntdata"/><Relationship Id="rId23"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hyperlink" Target="mailto:test@emsi.ma" TargetMode="External"/><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716286"/>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Assistant Intelligent pour ERP SAP</a:t>
            </a:r>
            <a:endParaRPr lang="en-US" sz="4450" dirty="0"/>
          </a:p>
        </p:txBody>
      </p:sp>
      <p:sp>
        <p:nvSpPr>
          <p:cNvPr id="4" name="Text 1"/>
          <p:cNvSpPr/>
          <p:nvPr/>
        </p:nvSpPr>
        <p:spPr>
          <a:xfrm>
            <a:off x="6280190" y="3224570"/>
            <a:ext cx="7556421" cy="1133951"/>
          </a:xfrm>
          <a:prstGeom prst="rect">
            <a:avLst/>
          </a:prstGeom>
          <a:noFill/>
          <a:ln/>
        </p:spPr>
        <p:txBody>
          <a:bodyPr wrap="square" lIns="0" tIns="0" rIns="0" bIns="0" rtlCol="0" anchor="t"/>
          <a:lstStyle/>
          <a:p>
            <a:pPr algn="l" indent="0" marL="0">
              <a:lnSpc>
                <a:spcPts val="4450"/>
              </a:lnSpc>
              <a:buNone/>
            </a:pPr>
            <a:r>
              <a:rPr lang="en-US" sz="3550" b="1" dirty="0">
                <a:solidFill>
                  <a:srgbClr val="000000"/>
                </a:solidFill>
                <a:latin typeface="Inter Bold" pitchFamily="34" charset="0"/>
                <a:ea typeface="Inter Bold" pitchFamily="34" charset="-122"/>
                <a:cs typeface="Inter Bold" pitchFamily="34" charset="-120"/>
              </a:rPr>
              <a:t>Architecture Hybride RAG &amp; GenAI sur SAP BTP</a:t>
            </a:r>
            <a:endParaRPr lang="en-US" sz="3550" dirty="0"/>
          </a:p>
        </p:txBody>
      </p:sp>
      <p:sp>
        <p:nvSpPr>
          <p:cNvPr id="5" name="Text 2"/>
          <p:cNvSpPr/>
          <p:nvPr/>
        </p:nvSpPr>
        <p:spPr>
          <a:xfrm>
            <a:off x="6280190" y="4698683"/>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Ce projet de fin d'études en ingénierie vise à révolutionner l'accès aux données critiques au sein des systèmes ERP SAP, notamment les modules de Facturation et d'Achats. Nous explorons comment l'intelligence artificielle peut transformer l'interaction utilisateur avec des systèmes complexes.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443627" y="348496"/>
            <a:ext cx="4895969" cy="396002"/>
          </a:xfrm>
          <a:prstGeom prst="rect">
            <a:avLst/>
          </a:prstGeom>
          <a:noFill/>
          <a:ln/>
        </p:spPr>
        <p:txBody>
          <a:bodyPr wrap="none" lIns="0" tIns="0" rIns="0" bIns="0" rtlCol="0" anchor="t"/>
          <a:lstStyle/>
          <a:p>
            <a:pPr algn="l" indent="0" marL="0">
              <a:lnSpc>
                <a:spcPts val="3100"/>
              </a:lnSpc>
              <a:buNone/>
            </a:pPr>
            <a:r>
              <a:rPr lang="en-US" sz="2450" b="1" dirty="0">
                <a:solidFill>
                  <a:srgbClr val="000000"/>
                </a:solidFill>
                <a:latin typeface="Inter Bold" pitchFamily="34" charset="0"/>
                <a:ea typeface="Inter Bold" pitchFamily="34" charset="-122"/>
                <a:cs typeface="Inter Bold" pitchFamily="34" charset="-120"/>
              </a:rPr>
              <a:t>Architecture Technique Globale</a:t>
            </a:r>
            <a:endParaRPr lang="en-US" sz="2450" dirty="0"/>
          </a:p>
        </p:txBody>
      </p:sp>
      <p:sp>
        <p:nvSpPr>
          <p:cNvPr id="3" name="Text 1"/>
          <p:cNvSpPr/>
          <p:nvPr/>
        </p:nvSpPr>
        <p:spPr>
          <a:xfrm>
            <a:off x="443627" y="997982"/>
            <a:ext cx="13743146" cy="202883"/>
          </a:xfrm>
          <a:prstGeom prst="rect">
            <a:avLst/>
          </a:prstGeom>
          <a:noFill/>
          <a:ln/>
        </p:spPr>
        <p:txBody>
          <a:bodyPr wrap="none" lIns="0" tIns="0" rIns="0" bIns="0" rtlCol="0" anchor="t"/>
          <a:lstStyle/>
          <a:p>
            <a:pPr algn="l" indent="0" marL="0">
              <a:lnSpc>
                <a:spcPts val="1550"/>
              </a:lnSpc>
              <a:buNone/>
            </a:pPr>
            <a:r>
              <a:rPr lang="en-US" sz="950" dirty="0">
                <a:solidFill>
                  <a:srgbClr val="272525"/>
                </a:solidFill>
                <a:latin typeface="Inter" pitchFamily="34" charset="0"/>
                <a:ea typeface="Inter" pitchFamily="34" charset="-122"/>
                <a:cs typeface="Inter" pitchFamily="34" charset="-120"/>
              </a:rPr>
              <a:t>Au cœur de notre projet, une architecture hybride innovante intègre le meilleur des technologies SAP et de l'IA moderne pour une solution d'entreprise robuste.</a:t>
            </a:r>
            <a:endParaRPr lang="en-US" sz="950" dirty="0"/>
          </a:p>
        </p:txBody>
      </p:sp>
      <p:pic>
        <p:nvPicPr>
          <p:cNvPr id="4" name="Image 0" descr="preencoded.png">    </p:cNvPr>
          <p:cNvPicPr>
            <a:picLocks noChangeAspect="1"/>
          </p:cNvPicPr>
          <p:nvPr/>
        </p:nvPicPr>
        <p:blipFill>
          <a:blip r:embed="rId1"/>
          <a:stretch>
            <a:fillRect/>
          </a:stretch>
        </p:blipFill>
        <p:spPr>
          <a:xfrm>
            <a:off x="2680692" y="1343382"/>
            <a:ext cx="9268897" cy="6966823"/>
          </a:xfrm>
          <a:prstGeom prst="rect">
            <a:avLst/>
          </a:prstGeom>
        </p:spPr>
      </p:pic>
      <p:sp>
        <p:nvSpPr>
          <p:cNvPr id="5" name="Text 2"/>
          <p:cNvSpPr/>
          <p:nvPr/>
        </p:nvSpPr>
        <p:spPr>
          <a:xfrm>
            <a:off x="6466192" y="4488375"/>
            <a:ext cx="1690376" cy="1159557"/>
          </a:xfrm>
          <a:prstGeom prst="rect">
            <a:avLst/>
          </a:prstGeom>
          <a:noFill/>
          <a:ln/>
        </p:spPr>
        <p:txBody>
          <a:bodyPr wrap="square" lIns="0" tIns="0" rIns="0" bIns="0" rtlCol="0" anchor="t"/>
          <a:lstStyle/>
          <a:p>
            <a:pPr algn="ctr" indent="0" marL="0">
              <a:lnSpc>
                <a:spcPts val="1650"/>
              </a:lnSpc>
              <a:buNone/>
            </a:pPr>
            <a:r>
              <a:rPr lang="en-US" sz="1350" b="1" dirty="0">
                <a:solidFill>
                  <a:srgbClr val="FFFFFF"/>
                </a:solidFill>
                <a:latin typeface="Inter Bold" pitchFamily="34" charset="0"/>
                <a:ea typeface="Inter Bold" pitchFamily="34" charset="-122"/>
                <a:cs typeface="Inter Bold" pitchFamily="34" charset="-120"/>
              </a:rPr>
              <a:t>Architecture hybride SAP &amp; IA</a:t>
            </a:r>
            <a:endParaRPr lang="en-US" sz="1350" dirty="0"/>
          </a:p>
        </p:txBody>
      </p:sp>
      <p:sp>
        <p:nvSpPr>
          <p:cNvPr id="6" name="Text 3"/>
          <p:cNvSpPr/>
          <p:nvPr/>
        </p:nvSpPr>
        <p:spPr>
          <a:xfrm>
            <a:off x="8994885" y="6275596"/>
            <a:ext cx="2514734" cy="773038"/>
          </a:xfrm>
          <a:prstGeom prst="rect">
            <a:avLst/>
          </a:prstGeom>
          <a:noFill/>
          <a:ln/>
        </p:spPr>
        <p:txBody>
          <a:bodyPr wrap="square" lIns="0" tIns="0" rIns="0" bIns="0" rtlCol="0" anchor="t"/>
          <a:lstStyle/>
          <a:p>
            <a:pPr algn="ctr" indent="0" marL="0">
              <a:lnSpc>
                <a:spcPts val="1650"/>
              </a:lnSpc>
              <a:buNone/>
            </a:pPr>
            <a:r>
              <a:rPr lang="en-US" sz="1350" b="1" dirty="0">
                <a:solidFill>
                  <a:srgbClr val="272525"/>
                </a:solidFill>
                <a:latin typeface="Inter Bold" pitchFamily="34" charset="0"/>
                <a:ea typeface="Inter Bold" pitchFamily="34" charset="-122"/>
                <a:cs typeface="Inter Bold" pitchFamily="34" charset="-120"/>
              </a:rPr>
              <a:t>AI Engine Python</a:t>
            </a:r>
            <a:endParaRPr lang="en-US" sz="1350" dirty="0"/>
          </a:p>
        </p:txBody>
      </p:sp>
      <p:sp>
        <p:nvSpPr>
          <p:cNvPr id="7" name="Text 4"/>
          <p:cNvSpPr/>
          <p:nvPr/>
        </p:nvSpPr>
        <p:spPr>
          <a:xfrm>
            <a:off x="8994885" y="7158577"/>
            <a:ext cx="2514734" cy="618430"/>
          </a:xfrm>
          <a:prstGeom prst="rect">
            <a:avLst/>
          </a:prstGeom>
          <a:noFill/>
          <a:ln/>
        </p:spPr>
        <p:txBody>
          <a:bodyPr wrap="square" lIns="0" tIns="0" rIns="0" bIns="0" rtlCol="0" anchor="t"/>
          <a:lstStyle/>
          <a:p>
            <a:pPr algn="ctr" indent="0" marL="0">
              <a:lnSpc>
                <a:spcPts val="1350"/>
              </a:lnSpc>
              <a:buNone/>
            </a:pPr>
            <a:r>
              <a:rPr lang="en-US" sz="1050" dirty="0">
                <a:solidFill>
                  <a:srgbClr val="272525"/>
                </a:solidFill>
                <a:latin typeface="Inter" pitchFamily="34" charset="0"/>
                <a:ea typeface="Inter" pitchFamily="34" charset="-122"/>
                <a:cs typeface="Inter" pitchFamily="34" charset="-120"/>
              </a:rPr>
              <a:t>FastAPI, Logique RAG, Connexion LLM</a:t>
            </a:r>
            <a:endParaRPr lang="en-US" sz="1050" dirty="0"/>
          </a:p>
        </p:txBody>
      </p:sp>
      <p:sp>
        <p:nvSpPr>
          <p:cNvPr id="8" name="Text 5"/>
          <p:cNvSpPr/>
          <p:nvPr/>
        </p:nvSpPr>
        <p:spPr>
          <a:xfrm>
            <a:off x="3099183" y="6275596"/>
            <a:ext cx="2514735" cy="773038"/>
          </a:xfrm>
          <a:prstGeom prst="rect">
            <a:avLst/>
          </a:prstGeom>
          <a:noFill/>
          <a:ln/>
        </p:spPr>
        <p:txBody>
          <a:bodyPr wrap="square" lIns="0" tIns="0" rIns="0" bIns="0" rtlCol="0" anchor="t"/>
          <a:lstStyle/>
          <a:p>
            <a:pPr algn="ctr" indent="0" marL="0">
              <a:lnSpc>
                <a:spcPts val="1650"/>
              </a:lnSpc>
              <a:buNone/>
            </a:pPr>
            <a:r>
              <a:rPr lang="en-US" sz="1350" b="1" dirty="0">
                <a:solidFill>
                  <a:srgbClr val="272525"/>
                </a:solidFill>
                <a:latin typeface="Inter Bold" pitchFamily="34" charset="0"/>
                <a:ea typeface="Inter Bold" pitchFamily="34" charset="-122"/>
                <a:cs typeface="Inter Bold" pitchFamily="34" charset="-120"/>
              </a:rPr>
              <a:t>Orchestration API</a:t>
            </a:r>
            <a:endParaRPr lang="en-US" sz="1350" dirty="0"/>
          </a:p>
        </p:txBody>
      </p:sp>
      <p:sp>
        <p:nvSpPr>
          <p:cNvPr id="9" name="Text 6"/>
          <p:cNvSpPr/>
          <p:nvPr/>
        </p:nvSpPr>
        <p:spPr>
          <a:xfrm>
            <a:off x="3099183" y="7158577"/>
            <a:ext cx="2514735" cy="618430"/>
          </a:xfrm>
          <a:prstGeom prst="rect">
            <a:avLst/>
          </a:prstGeom>
          <a:noFill/>
          <a:ln/>
        </p:spPr>
        <p:txBody>
          <a:bodyPr wrap="square" lIns="0" tIns="0" rIns="0" bIns="0" rtlCol="0" anchor="t"/>
          <a:lstStyle/>
          <a:p>
            <a:pPr algn="ctr" indent="0" marL="0">
              <a:lnSpc>
                <a:spcPts val="1350"/>
              </a:lnSpc>
              <a:buNone/>
            </a:pPr>
            <a:r>
              <a:rPr lang="en-US" sz="1050" dirty="0">
                <a:solidFill>
                  <a:srgbClr val="272525"/>
                </a:solidFill>
                <a:latin typeface="Inter" pitchFamily="34" charset="0"/>
                <a:ea typeface="Inter" pitchFamily="34" charset="-122"/>
                <a:cs typeface="Inter" pitchFamily="34" charset="-120"/>
              </a:rPr>
              <a:t>Communication via API REST et OData</a:t>
            </a:r>
            <a:endParaRPr lang="en-US" sz="1050" dirty="0"/>
          </a:p>
        </p:txBody>
      </p:sp>
      <p:sp>
        <p:nvSpPr>
          <p:cNvPr id="10" name="Text 7"/>
          <p:cNvSpPr/>
          <p:nvPr/>
        </p:nvSpPr>
        <p:spPr>
          <a:xfrm>
            <a:off x="6012677" y="1744735"/>
            <a:ext cx="2583450" cy="386519"/>
          </a:xfrm>
          <a:prstGeom prst="rect">
            <a:avLst/>
          </a:prstGeom>
          <a:noFill/>
          <a:ln/>
        </p:spPr>
        <p:txBody>
          <a:bodyPr wrap="none" lIns="0" tIns="0" rIns="0" bIns="0" rtlCol="0" anchor="t"/>
          <a:lstStyle/>
          <a:p>
            <a:pPr algn="ctr" indent="0" marL="0">
              <a:lnSpc>
                <a:spcPts val="1650"/>
              </a:lnSpc>
              <a:buNone/>
            </a:pPr>
            <a:r>
              <a:rPr lang="en-US" sz="1350" b="1" dirty="0">
                <a:solidFill>
                  <a:srgbClr val="272525"/>
                </a:solidFill>
                <a:latin typeface="Inter Bold" pitchFamily="34" charset="0"/>
                <a:ea typeface="Inter Bold" pitchFamily="34" charset="-122"/>
                <a:cs typeface="Inter Bold" pitchFamily="34" charset="-120"/>
              </a:rPr>
              <a:t>SAP CAP Java</a:t>
            </a:r>
            <a:endParaRPr lang="en-US" sz="1350" dirty="0"/>
          </a:p>
        </p:txBody>
      </p:sp>
      <p:sp>
        <p:nvSpPr>
          <p:cNvPr id="11" name="Text 8"/>
          <p:cNvSpPr/>
          <p:nvPr/>
        </p:nvSpPr>
        <p:spPr>
          <a:xfrm>
            <a:off x="6012677" y="2241197"/>
            <a:ext cx="2583450" cy="927645"/>
          </a:xfrm>
          <a:prstGeom prst="rect">
            <a:avLst/>
          </a:prstGeom>
          <a:noFill/>
          <a:ln/>
        </p:spPr>
        <p:txBody>
          <a:bodyPr wrap="square" lIns="0" tIns="0" rIns="0" bIns="0" rtlCol="0" anchor="t"/>
          <a:lstStyle/>
          <a:p>
            <a:pPr algn="ctr" indent="0" marL="0">
              <a:lnSpc>
                <a:spcPts val="1350"/>
              </a:lnSpc>
              <a:buNone/>
            </a:pPr>
            <a:r>
              <a:rPr lang="en-US" sz="1050" dirty="0">
                <a:solidFill>
                  <a:srgbClr val="272525"/>
                </a:solidFill>
                <a:latin typeface="Inter" pitchFamily="34" charset="0"/>
                <a:ea typeface="Inter" pitchFamily="34" charset="-122"/>
                <a:cs typeface="Inter" pitchFamily="34" charset="-120"/>
              </a:rPr>
              <a:t>Backend métier, OData V4, Données sécurisées</a:t>
            </a:r>
            <a:endParaRPr lang="en-US" sz="1050" dirty="0"/>
          </a:p>
        </p:txBody>
      </p:sp>
      <p:sp>
        <p:nvSpPr>
          <p:cNvPr id="12" name="Shape 9"/>
          <p:cNvSpPr/>
          <p:nvPr/>
        </p:nvSpPr>
        <p:spPr>
          <a:xfrm>
            <a:off x="443627" y="8452723"/>
            <a:ext cx="4496514" cy="1151215"/>
          </a:xfrm>
          <a:prstGeom prst="roundRect">
            <a:avLst>
              <a:gd name="adj" fmla="val 4624"/>
            </a:avLst>
          </a:prstGeom>
          <a:solidFill>
            <a:srgbClr val="DADBF1"/>
          </a:solidFill>
          <a:ln w="7620">
            <a:solidFill>
              <a:srgbClr val="C0C1D7"/>
            </a:solidFill>
            <a:prstDash val="solid"/>
          </a:ln>
        </p:spPr>
      </p:sp>
      <p:sp>
        <p:nvSpPr>
          <p:cNvPr id="13" name="Text 10"/>
          <p:cNvSpPr/>
          <p:nvPr/>
        </p:nvSpPr>
        <p:spPr>
          <a:xfrm>
            <a:off x="577929" y="8587026"/>
            <a:ext cx="1584365" cy="198001"/>
          </a:xfrm>
          <a:prstGeom prst="rect">
            <a:avLst/>
          </a:prstGeom>
          <a:noFill/>
          <a:ln/>
        </p:spPr>
        <p:txBody>
          <a:bodyPr wrap="none" lIns="0" tIns="0" rIns="0" bIns="0" rtlCol="0" anchor="t"/>
          <a:lstStyle/>
          <a:p>
            <a:pPr algn="l" indent="0" marL="0">
              <a:lnSpc>
                <a:spcPts val="1550"/>
              </a:lnSpc>
              <a:buNone/>
            </a:pPr>
            <a:r>
              <a:rPr lang="en-US" sz="1200" b="1" dirty="0">
                <a:solidFill>
                  <a:srgbClr val="272525"/>
                </a:solidFill>
                <a:latin typeface="Inter Bold" pitchFamily="34" charset="0"/>
                <a:ea typeface="Inter Bold" pitchFamily="34" charset="-122"/>
                <a:cs typeface="Inter Bold" pitchFamily="34" charset="-120"/>
              </a:rPr>
              <a:t>SAP CAP Java</a:t>
            </a:r>
            <a:endParaRPr lang="en-US" sz="1200" dirty="0"/>
          </a:p>
        </p:txBody>
      </p:sp>
      <p:sp>
        <p:nvSpPr>
          <p:cNvPr id="14" name="Text 11"/>
          <p:cNvSpPr/>
          <p:nvPr/>
        </p:nvSpPr>
        <p:spPr>
          <a:xfrm>
            <a:off x="577929" y="8860988"/>
            <a:ext cx="4227909" cy="608648"/>
          </a:xfrm>
          <a:prstGeom prst="rect">
            <a:avLst/>
          </a:prstGeom>
          <a:noFill/>
          <a:ln/>
        </p:spPr>
        <p:txBody>
          <a:bodyPr wrap="square" lIns="0" tIns="0" rIns="0" bIns="0" rtlCol="0" anchor="t"/>
          <a:lstStyle/>
          <a:p>
            <a:pPr algn="l" indent="0" marL="0">
              <a:lnSpc>
                <a:spcPts val="1550"/>
              </a:lnSpc>
              <a:buNone/>
            </a:pPr>
            <a:r>
              <a:rPr lang="en-US" sz="950" dirty="0">
                <a:solidFill>
                  <a:srgbClr val="272525"/>
                </a:solidFill>
                <a:latin typeface="Inter" pitchFamily="34" charset="0"/>
                <a:ea typeface="Inter" pitchFamily="34" charset="-122"/>
                <a:cs typeface="Inter" pitchFamily="34" charset="-120"/>
              </a:rPr>
              <a:t>Backend métier pour la gestion des services, OData V4 pour l'exposition des données sécurisées, garantissant l'intégrité et la conformité.</a:t>
            </a:r>
            <a:endParaRPr lang="en-US" sz="950" dirty="0"/>
          </a:p>
        </p:txBody>
      </p:sp>
      <p:sp>
        <p:nvSpPr>
          <p:cNvPr id="15" name="Shape 12"/>
          <p:cNvSpPr/>
          <p:nvPr/>
        </p:nvSpPr>
        <p:spPr>
          <a:xfrm>
            <a:off x="5066824" y="8452723"/>
            <a:ext cx="4496633" cy="1151215"/>
          </a:xfrm>
          <a:prstGeom prst="roundRect">
            <a:avLst>
              <a:gd name="adj" fmla="val 4624"/>
            </a:avLst>
          </a:prstGeom>
          <a:solidFill>
            <a:srgbClr val="DADBF1"/>
          </a:solidFill>
          <a:ln w="7620">
            <a:solidFill>
              <a:srgbClr val="C0C1D7"/>
            </a:solidFill>
            <a:prstDash val="solid"/>
          </a:ln>
        </p:spPr>
      </p:sp>
      <p:sp>
        <p:nvSpPr>
          <p:cNvPr id="16" name="Text 13"/>
          <p:cNvSpPr/>
          <p:nvPr/>
        </p:nvSpPr>
        <p:spPr>
          <a:xfrm>
            <a:off x="5201126" y="8587026"/>
            <a:ext cx="1584365" cy="198001"/>
          </a:xfrm>
          <a:prstGeom prst="rect">
            <a:avLst/>
          </a:prstGeom>
          <a:noFill/>
          <a:ln/>
        </p:spPr>
        <p:txBody>
          <a:bodyPr wrap="none" lIns="0" tIns="0" rIns="0" bIns="0" rtlCol="0" anchor="t"/>
          <a:lstStyle/>
          <a:p>
            <a:pPr algn="l" indent="0" marL="0">
              <a:lnSpc>
                <a:spcPts val="1550"/>
              </a:lnSpc>
              <a:buNone/>
            </a:pPr>
            <a:r>
              <a:rPr lang="en-US" sz="1200" b="1" dirty="0">
                <a:solidFill>
                  <a:srgbClr val="272525"/>
                </a:solidFill>
                <a:latin typeface="Inter Bold" pitchFamily="34" charset="0"/>
                <a:ea typeface="Inter Bold" pitchFamily="34" charset="-122"/>
                <a:cs typeface="Inter Bold" pitchFamily="34" charset="-120"/>
              </a:rPr>
              <a:t>AI Engine Python</a:t>
            </a:r>
            <a:endParaRPr lang="en-US" sz="1200" dirty="0"/>
          </a:p>
        </p:txBody>
      </p:sp>
      <p:sp>
        <p:nvSpPr>
          <p:cNvPr id="17" name="Text 14"/>
          <p:cNvSpPr/>
          <p:nvPr/>
        </p:nvSpPr>
        <p:spPr>
          <a:xfrm>
            <a:off x="5201126" y="8860988"/>
            <a:ext cx="4228028" cy="405765"/>
          </a:xfrm>
          <a:prstGeom prst="rect">
            <a:avLst/>
          </a:prstGeom>
          <a:noFill/>
          <a:ln/>
        </p:spPr>
        <p:txBody>
          <a:bodyPr wrap="square" lIns="0" tIns="0" rIns="0" bIns="0" rtlCol="0" anchor="t"/>
          <a:lstStyle/>
          <a:p>
            <a:pPr algn="l" indent="0" marL="0">
              <a:lnSpc>
                <a:spcPts val="1550"/>
              </a:lnSpc>
              <a:buNone/>
            </a:pPr>
            <a:r>
              <a:rPr lang="en-US" sz="950" dirty="0">
                <a:solidFill>
                  <a:srgbClr val="272525"/>
                </a:solidFill>
                <a:latin typeface="Inter" pitchFamily="34" charset="0"/>
                <a:ea typeface="Inter" pitchFamily="34" charset="-122"/>
                <a:cs typeface="Inter" pitchFamily="34" charset="-120"/>
              </a:rPr>
              <a:t>Développé avec FastAPI, intègre la logique RAG et assure une connexion fluide avec les Large Language Models (LLM).</a:t>
            </a:r>
            <a:endParaRPr lang="en-US" sz="950" dirty="0"/>
          </a:p>
        </p:txBody>
      </p:sp>
      <p:sp>
        <p:nvSpPr>
          <p:cNvPr id="18" name="Shape 15"/>
          <p:cNvSpPr/>
          <p:nvPr/>
        </p:nvSpPr>
        <p:spPr>
          <a:xfrm>
            <a:off x="9690140" y="8452723"/>
            <a:ext cx="4496633" cy="1151215"/>
          </a:xfrm>
          <a:prstGeom prst="roundRect">
            <a:avLst>
              <a:gd name="adj" fmla="val 4624"/>
            </a:avLst>
          </a:prstGeom>
          <a:solidFill>
            <a:srgbClr val="DADBF1"/>
          </a:solidFill>
          <a:ln w="7620">
            <a:solidFill>
              <a:srgbClr val="C0C1D7"/>
            </a:solidFill>
            <a:prstDash val="solid"/>
          </a:ln>
        </p:spPr>
      </p:sp>
      <p:sp>
        <p:nvSpPr>
          <p:cNvPr id="19" name="Text 16"/>
          <p:cNvSpPr/>
          <p:nvPr/>
        </p:nvSpPr>
        <p:spPr>
          <a:xfrm>
            <a:off x="9824442" y="8587026"/>
            <a:ext cx="1584365" cy="198001"/>
          </a:xfrm>
          <a:prstGeom prst="rect">
            <a:avLst/>
          </a:prstGeom>
          <a:noFill/>
          <a:ln/>
        </p:spPr>
        <p:txBody>
          <a:bodyPr wrap="none" lIns="0" tIns="0" rIns="0" bIns="0" rtlCol="0" anchor="t"/>
          <a:lstStyle/>
          <a:p>
            <a:pPr algn="l" indent="0" marL="0">
              <a:lnSpc>
                <a:spcPts val="1550"/>
              </a:lnSpc>
              <a:buNone/>
            </a:pPr>
            <a:r>
              <a:rPr lang="en-US" sz="1200" b="1" dirty="0">
                <a:solidFill>
                  <a:srgbClr val="272525"/>
                </a:solidFill>
                <a:latin typeface="Inter Bold" pitchFamily="34" charset="0"/>
                <a:ea typeface="Inter Bold" pitchFamily="34" charset="-122"/>
                <a:cs typeface="Inter Bold" pitchFamily="34" charset="-120"/>
              </a:rPr>
              <a:t>Orchestration</a:t>
            </a:r>
            <a:endParaRPr lang="en-US" sz="1200" dirty="0"/>
          </a:p>
        </p:txBody>
      </p:sp>
      <p:sp>
        <p:nvSpPr>
          <p:cNvPr id="20" name="Text 17"/>
          <p:cNvSpPr/>
          <p:nvPr/>
        </p:nvSpPr>
        <p:spPr>
          <a:xfrm>
            <a:off x="9824442" y="8860988"/>
            <a:ext cx="4228028" cy="608648"/>
          </a:xfrm>
          <a:prstGeom prst="rect">
            <a:avLst/>
          </a:prstGeom>
          <a:noFill/>
          <a:ln/>
        </p:spPr>
        <p:txBody>
          <a:bodyPr wrap="square" lIns="0" tIns="0" rIns="0" bIns="0" rtlCol="0" anchor="t"/>
          <a:lstStyle/>
          <a:p>
            <a:pPr algn="l" indent="0" marL="0">
              <a:lnSpc>
                <a:spcPts val="1550"/>
              </a:lnSpc>
              <a:buNone/>
            </a:pPr>
            <a:r>
              <a:rPr lang="en-US" sz="950" dirty="0">
                <a:solidFill>
                  <a:srgbClr val="272525"/>
                </a:solidFill>
                <a:latin typeface="Inter" pitchFamily="34" charset="0"/>
                <a:ea typeface="Inter" pitchFamily="34" charset="-122"/>
                <a:cs typeface="Inter" pitchFamily="34" charset="-120"/>
              </a:rPr>
              <a:t>Communication efficace entre les composants via des API REST standardisées et des services OData pour une interopérabilité maximale.</a:t>
            </a:r>
            <a:endParaRPr lang="en-US" sz="9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561749"/>
            <a:ext cx="13042821" cy="362903"/>
          </a:xfrm>
          <a:prstGeom prst="rect">
            <a:avLst/>
          </a:prstGeom>
          <a:noFill/>
          <a:ln/>
        </p:spPr>
        <p:txBody>
          <a:bodyPr wrap="none" lIns="0" tIns="0" rIns="0" bIns="0" rtlCol="0" anchor="t"/>
          <a:lstStyle/>
          <a:p>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Diagramme Use Case :</a:t>
            </a:r>
            <a:endParaRPr lang="en-US" sz="1750" dirty="0"/>
          </a:p>
        </p:txBody>
      </p:sp>
      <p:pic>
        <p:nvPicPr>
          <p:cNvPr id="3" name="Image 0" descr="preencoded.png">    </p:cNvPr>
          <p:cNvPicPr>
            <a:picLocks noChangeAspect="1"/>
          </p:cNvPicPr>
          <p:nvPr/>
        </p:nvPicPr>
        <p:blipFill>
          <a:blip r:embed="rId1"/>
          <a:stretch>
            <a:fillRect/>
          </a:stretch>
        </p:blipFill>
        <p:spPr>
          <a:xfrm>
            <a:off x="793790" y="3179802"/>
            <a:ext cx="10900291" cy="269212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18624" y="436483"/>
            <a:ext cx="13793153" cy="191453"/>
          </a:xfrm>
          <a:prstGeom prst="rect">
            <a:avLst/>
          </a:prstGeom>
          <a:noFill/>
          <a:ln/>
        </p:spPr>
        <p:txBody>
          <a:bodyPr wrap="none" lIns="0" tIns="0" rIns="0" bIns="0" rtlCol="0" anchor="t"/>
          <a:lstStyle/>
          <a:p>
            <a:pPr algn="l" indent="0" marL="0">
              <a:lnSpc>
                <a:spcPts val="1500"/>
              </a:lnSpc>
              <a:buNone/>
            </a:pPr>
            <a:r>
              <a:rPr lang="en-US" sz="900" b="1" dirty="0">
                <a:solidFill>
                  <a:srgbClr val="272525"/>
                </a:solidFill>
                <a:latin typeface="Inter" pitchFamily="34" charset="0"/>
                <a:ea typeface="Inter" pitchFamily="34" charset="-122"/>
                <a:cs typeface="Inter" pitchFamily="34" charset="-120"/>
              </a:rPr>
              <a:t>Diagramme de Classe :</a:t>
            </a:r>
            <a:endParaRPr lang="en-US" sz="900" dirty="0"/>
          </a:p>
        </p:txBody>
      </p:sp>
      <p:pic>
        <p:nvPicPr>
          <p:cNvPr id="3" name="Image 0" descr="preencoded.png">    </p:cNvPr>
          <p:cNvPicPr>
            <a:picLocks noChangeAspect="1"/>
          </p:cNvPicPr>
          <p:nvPr/>
        </p:nvPicPr>
        <p:blipFill>
          <a:blip r:embed="rId1"/>
          <a:stretch>
            <a:fillRect/>
          </a:stretch>
        </p:blipFill>
        <p:spPr>
          <a:xfrm>
            <a:off x="418624" y="762476"/>
            <a:ext cx="10361771" cy="814875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88658" y="621506"/>
            <a:ext cx="7029331" cy="614958"/>
          </a:xfrm>
          <a:prstGeom prst="rect">
            <a:avLst/>
          </a:prstGeom>
          <a:noFill/>
          <a:ln/>
        </p:spPr>
        <p:txBody>
          <a:bodyPr wrap="none" lIns="0" tIns="0" rIns="0" bIns="0" rtlCol="0" anchor="t"/>
          <a:lstStyle/>
          <a:p>
            <a:pPr algn="l" indent="0" marL="0">
              <a:lnSpc>
                <a:spcPts val="4800"/>
              </a:lnSpc>
              <a:buNone/>
            </a:pPr>
            <a:r>
              <a:rPr lang="en-US" sz="3850" b="1" dirty="0">
                <a:solidFill>
                  <a:srgbClr val="000000"/>
                </a:solidFill>
                <a:latin typeface="Inter Bold" pitchFamily="34" charset="0"/>
                <a:ea typeface="Inter Bold" pitchFamily="34" charset="-122"/>
                <a:cs typeface="Inter Bold" pitchFamily="34" charset="-120"/>
              </a:rPr>
              <a:t>Le Mécanisme RAG en Action</a:t>
            </a:r>
            <a:endParaRPr lang="en-US" sz="3850" dirty="0"/>
          </a:p>
        </p:txBody>
      </p:sp>
      <p:sp>
        <p:nvSpPr>
          <p:cNvPr id="3" name="Text 1"/>
          <p:cNvSpPr/>
          <p:nvPr/>
        </p:nvSpPr>
        <p:spPr>
          <a:xfrm>
            <a:off x="688658" y="1629966"/>
            <a:ext cx="13253085" cy="314801"/>
          </a:xfrm>
          <a:prstGeom prst="rect">
            <a:avLst/>
          </a:prstGeom>
          <a:noFill/>
          <a:ln/>
        </p:spPr>
        <p:txBody>
          <a:bodyPr wrap="none" lIns="0" tIns="0" rIns="0" bIns="0" rtlCol="0" anchor="t"/>
          <a:lstStyle/>
          <a:p>
            <a:pPr algn="l" indent="0" marL="0">
              <a:lnSpc>
                <a:spcPts val="2450"/>
              </a:lnSpc>
              <a:buNone/>
            </a:pPr>
            <a:r>
              <a:rPr lang="en-US" sz="1500" dirty="0">
                <a:solidFill>
                  <a:srgbClr val="272525"/>
                </a:solidFill>
                <a:latin typeface="Inter" pitchFamily="34" charset="0"/>
                <a:ea typeface="Inter" pitchFamily="34" charset="-122"/>
                <a:cs typeface="Inter" pitchFamily="34" charset="-120"/>
              </a:rPr>
              <a:t>Le Retrieval-Augmented Generation (RAG) est la clé pour fournir des réponses précises et contextuelles, en tirant parti de nos données SAP.</a:t>
            </a:r>
            <a:endParaRPr lang="en-US" sz="1500" dirty="0"/>
          </a:p>
        </p:txBody>
      </p:sp>
      <p:sp>
        <p:nvSpPr>
          <p:cNvPr id="4" name="Text 2"/>
          <p:cNvSpPr/>
          <p:nvPr/>
        </p:nvSpPr>
        <p:spPr>
          <a:xfrm>
            <a:off x="688658" y="2166104"/>
            <a:ext cx="196691" cy="245983"/>
          </a:xfrm>
          <a:prstGeom prst="rect">
            <a:avLst/>
          </a:prstGeom>
          <a:noFill/>
          <a:ln/>
        </p:spPr>
        <p:txBody>
          <a:bodyPr wrap="none" lIns="0" tIns="0" rIns="0" bIns="0" rtlCol="0" anchor="t"/>
          <a:lstStyle/>
          <a:p>
            <a:pPr algn="l" indent="0" marL="0">
              <a:lnSpc>
                <a:spcPts val="2450"/>
              </a:lnSpc>
              <a:buNone/>
            </a:pPr>
            <a:r>
              <a:rPr lang="en-US" sz="1500" dirty="0">
                <a:solidFill>
                  <a:srgbClr val="272525"/>
                </a:solidFill>
                <a:latin typeface="Inter Light" pitchFamily="34" charset="0"/>
                <a:ea typeface="Inter Light" pitchFamily="34" charset="-122"/>
                <a:cs typeface="Inter Light" pitchFamily="34" charset="-120"/>
              </a:rPr>
              <a:t>01</a:t>
            </a:r>
            <a:endParaRPr lang="en-US" sz="1500" dirty="0"/>
          </a:p>
        </p:txBody>
      </p:sp>
      <p:sp>
        <p:nvSpPr>
          <p:cNvPr id="5" name="Shape 3"/>
          <p:cNvSpPr/>
          <p:nvPr/>
        </p:nvSpPr>
        <p:spPr>
          <a:xfrm>
            <a:off x="688658" y="2477691"/>
            <a:ext cx="4286488" cy="22860"/>
          </a:xfrm>
          <a:prstGeom prst="rect">
            <a:avLst/>
          </a:prstGeom>
          <a:solidFill>
            <a:srgbClr val="4950BC"/>
          </a:solidFill>
          <a:ln/>
        </p:spPr>
      </p:sp>
      <p:sp>
        <p:nvSpPr>
          <p:cNvPr id="6" name="Text 4"/>
          <p:cNvSpPr/>
          <p:nvPr/>
        </p:nvSpPr>
        <p:spPr>
          <a:xfrm>
            <a:off x="688658" y="2621756"/>
            <a:ext cx="2981682" cy="307419"/>
          </a:xfrm>
          <a:prstGeom prst="rect">
            <a:avLst/>
          </a:prstGeom>
          <a:noFill/>
          <a:ln/>
        </p:spPr>
        <p:txBody>
          <a:bodyPr wrap="none" lIns="0" tIns="0" rIns="0" bIns="0" rtlCol="0" anchor="t"/>
          <a:lstStyle/>
          <a:p>
            <a:pPr algn="l" indent="0" marL="0">
              <a:lnSpc>
                <a:spcPts val="2400"/>
              </a:lnSpc>
              <a:buNone/>
            </a:pPr>
            <a:r>
              <a:rPr lang="en-US" sz="1900" b="1" dirty="0">
                <a:solidFill>
                  <a:srgbClr val="272525"/>
                </a:solidFill>
                <a:latin typeface="Inter Bold" pitchFamily="34" charset="0"/>
                <a:ea typeface="Inter Bold" pitchFamily="34" charset="-122"/>
                <a:cs typeface="Inter Bold" pitchFamily="34" charset="-120"/>
              </a:rPr>
              <a:t>1. Ingestion des Données</a:t>
            </a:r>
            <a:endParaRPr lang="en-US" sz="1900" dirty="0"/>
          </a:p>
        </p:txBody>
      </p:sp>
      <p:sp>
        <p:nvSpPr>
          <p:cNvPr id="7" name="Text 5"/>
          <p:cNvSpPr/>
          <p:nvPr/>
        </p:nvSpPr>
        <p:spPr>
          <a:xfrm>
            <a:off x="688658" y="3047167"/>
            <a:ext cx="4286488" cy="1259205"/>
          </a:xfrm>
          <a:prstGeom prst="rect">
            <a:avLst/>
          </a:prstGeom>
          <a:noFill/>
          <a:ln/>
        </p:spPr>
        <p:txBody>
          <a:bodyPr wrap="square" lIns="0" tIns="0" rIns="0" bIns="0" rtlCol="0" anchor="t"/>
          <a:lstStyle/>
          <a:p>
            <a:pPr algn="l" indent="0" marL="0">
              <a:lnSpc>
                <a:spcPts val="2450"/>
              </a:lnSpc>
              <a:buNone/>
            </a:pPr>
            <a:r>
              <a:rPr lang="en-US" sz="1500" dirty="0">
                <a:solidFill>
                  <a:srgbClr val="272525"/>
                </a:solidFill>
                <a:latin typeface="Inter" pitchFamily="34" charset="0"/>
                <a:ea typeface="Inter" pitchFamily="34" charset="-122"/>
                <a:cs typeface="Inter" pitchFamily="34" charset="-120"/>
              </a:rPr>
              <a:t>Les données SAP (commandes, factures, etc.) sont extraites, vectorisées, et stockées de manière efficiente dans notre base de données vectorielle ChromaDB.</a:t>
            </a:r>
            <a:endParaRPr lang="en-US" sz="1500" dirty="0"/>
          </a:p>
        </p:txBody>
      </p:sp>
      <p:pic>
        <p:nvPicPr>
          <p:cNvPr id="8" name="Image 0" descr="preencoded.png">    </p:cNvPr>
          <p:cNvPicPr>
            <a:picLocks noChangeAspect="1"/>
          </p:cNvPicPr>
          <p:nvPr/>
        </p:nvPicPr>
        <p:blipFill>
          <a:blip r:embed="rId1"/>
          <a:stretch>
            <a:fillRect/>
          </a:stretch>
        </p:blipFill>
        <p:spPr>
          <a:xfrm>
            <a:off x="688658" y="4527709"/>
            <a:ext cx="4286488" cy="2932748"/>
          </a:xfrm>
          <a:prstGeom prst="rect">
            <a:avLst/>
          </a:prstGeom>
        </p:spPr>
      </p:pic>
      <p:sp>
        <p:nvSpPr>
          <p:cNvPr id="9" name="Text 6"/>
          <p:cNvSpPr/>
          <p:nvPr/>
        </p:nvSpPr>
        <p:spPr>
          <a:xfrm>
            <a:off x="5171837" y="2166104"/>
            <a:ext cx="196691" cy="245983"/>
          </a:xfrm>
          <a:prstGeom prst="rect">
            <a:avLst/>
          </a:prstGeom>
          <a:noFill/>
          <a:ln/>
        </p:spPr>
        <p:txBody>
          <a:bodyPr wrap="none" lIns="0" tIns="0" rIns="0" bIns="0" rtlCol="0" anchor="t"/>
          <a:lstStyle/>
          <a:p>
            <a:pPr algn="l" indent="0" marL="0">
              <a:lnSpc>
                <a:spcPts val="2450"/>
              </a:lnSpc>
              <a:buNone/>
            </a:pPr>
            <a:r>
              <a:rPr lang="en-US" sz="1500" dirty="0">
                <a:solidFill>
                  <a:srgbClr val="272525"/>
                </a:solidFill>
                <a:latin typeface="Inter Light" pitchFamily="34" charset="0"/>
                <a:ea typeface="Inter Light" pitchFamily="34" charset="-122"/>
                <a:cs typeface="Inter Light" pitchFamily="34" charset="-120"/>
              </a:rPr>
              <a:t>02</a:t>
            </a:r>
            <a:endParaRPr lang="en-US" sz="1500" dirty="0"/>
          </a:p>
        </p:txBody>
      </p:sp>
      <p:sp>
        <p:nvSpPr>
          <p:cNvPr id="10" name="Shape 7"/>
          <p:cNvSpPr/>
          <p:nvPr/>
        </p:nvSpPr>
        <p:spPr>
          <a:xfrm>
            <a:off x="5171837" y="2477691"/>
            <a:ext cx="4286607" cy="22860"/>
          </a:xfrm>
          <a:prstGeom prst="rect">
            <a:avLst/>
          </a:prstGeom>
          <a:solidFill>
            <a:srgbClr val="4950BC"/>
          </a:solidFill>
          <a:ln/>
        </p:spPr>
      </p:sp>
      <p:sp>
        <p:nvSpPr>
          <p:cNvPr id="11" name="Text 8"/>
          <p:cNvSpPr/>
          <p:nvPr/>
        </p:nvSpPr>
        <p:spPr>
          <a:xfrm>
            <a:off x="5171837" y="2621756"/>
            <a:ext cx="3480316" cy="307419"/>
          </a:xfrm>
          <a:prstGeom prst="rect">
            <a:avLst/>
          </a:prstGeom>
          <a:noFill/>
          <a:ln/>
        </p:spPr>
        <p:txBody>
          <a:bodyPr wrap="none" lIns="0" tIns="0" rIns="0" bIns="0" rtlCol="0" anchor="t"/>
          <a:lstStyle/>
          <a:p>
            <a:pPr algn="l" indent="0" marL="0">
              <a:lnSpc>
                <a:spcPts val="2400"/>
              </a:lnSpc>
              <a:buNone/>
            </a:pPr>
            <a:r>
              <a:rPr lang="en-US" sz="1900" b="1" dirty="0">
                <a:solidFill>
                  <a:srgbClr val="272525"/>
                </a:solidFill>
                <a:latin typeface="Inter Bold" pitchFamily="34" charset="0"/>
                <a:ea typeface="Inter Bold" pitchFamily="34" charset="-122"/>
                <a:cs typeface="Inter Bold" pitchFamily="34" charset="-120"/>
              </a:rPr>
              <a:t>2. Récupération Contextuelle</a:t>
            </a:r>
            <a:endParaRPr lang="en-US" sz="1900" dirty="0"/>
          </a:p>
        </p:txBody>
      </p:sp>
      <p:sp>
        <p:nvSpPr>
          <p:cNvPr id="12" name="Text 9"/>
          <p:cNvSpPr/>
          <p:nvPr/>
        </p:nvSpPr>
        <p:spPr>
          <a:xfrm>
            <a:off x="5171837" y="3047167"/>
            <a:ext cx="4286607" cy="1259205"/>
          </a:xfrm>
          <a:prstGeom prst="rect">
            <a:avLst/>
          </a:prstGeom>
          <a:noFill/>
          <a:ln/>
        </p:spPr>
        <p:txBody>
          <a:bodyPr wrap="square" lIns="0" tIns="0" rIns="0" bIns="0" rtlCol="0" anchor="t"/>
          <a:lstStyle/>
          <a:p>
            <a:pPr algn="l" indent="0" marL="0">
              <a:lnSpc>
                <a:spcPts val="2450"/>
              </a:lnSpc>
              <a:buNone/>
            </a:pPr>
            <a:r>
              <a:rPr lang="en-US" sz="1500" dirty="0">
                <a:solidFill>
                  <a:srgbClr val="272525"/>
                </a:solidFill>
                <a:latin typeface="Inter" pitchFamily="34" charset="0"/>
                <a:ea typeface="Inter" pitchFamily="34" charset="-122"/>
                <a:cs typeface="Inter" pitchFamily="34" charset="-120"/>
              </a:rPr>
              <a:t>La question de l'utilisateur déclenche une recherche sémantique avancée, identifiant et récupérant les documents et informations les plus pertinents.</a:t>
            </a:r>
            <a:endParaRPr lang="en-US" sz="1500" dirty="0"/>
          </a:p>
        </p:txBody>
      </p:sp>
      <p:pic>
        <p:nvPicPr>
          <p:cNvPr id="13" name="Image 1" descr="preencoded.png">    </p:cNvPr>
          <p:cNvPicPr>
            <a:picLocks noChangeAspect="1"/>
          </p:cNvPicPr>
          <p:nvPr/>
        </p:nvPicPr>
        <p:blipFill>
          <a:blip r:embed="rId2"/>
          <a:stretch>
            <a:fillRect/>
          </a:stretch>
        </p:blipFill>
        <p:spPr>
          <a:xfrm>
            <a:off x="5171837" y="4527709"/>
            <a:ext cx="4286607" cy="2932867"/>
          </a:xfrm>
          <a:prstGeom prst="rect">
            <a:avLst/>
          </a:prstGeom>
        </p:spPr>
      </p:pic>
      <p:sp>
        <p:nvSpPr>
          <p:cNvPr id="14" name="Text 10"/>
          <p:cNvSpPr/>
          <p:nvPr/>
        </p:nvSpPr>
        <p:spPr>
          <a:xfrm>
            <a:off x="9655135" y="2166104"/>
            <a:ext cx="196691" cy="245983"/>
          </a:xfrm>
          <a:prstGeom prst="rect">
            <a:avLst/>
          </a:prstGeom>
          <a:noFill/>
          <a:ln/>
        </p:spPr>
        <p:txBody>
          <a:bodyPr wrap="none" lIns="0" tIns="0" rIns="0" bIns="0" rtlCol="0" anchor="t"/>
          <a:lstStyle/>
          <a:p>
            <a:pPr algn="l" indent="0" marL="0">
              <a:lnSpc>
                <a:spcPts val="2450"/>
              </a:lnSpc>
              <a:buNone/>
            </a:pPr>
            <a:r>
              <a:rPr lang="en-US" sz="1500" dirty="0">
                <a:solidFill>
                  <a:srgbClr val="272525"/>
                </a:solidFill>
                <a:latin typeface="Inter Light" pitchFamily="34" charset="0"/>
                <a:ea typeface="Inter Light" pitchFamily="34" charset="-122"/>
                <a:cs typeface="Inter Light" pitchFamily="34" charset="-120"/>
              </a:rPr>
              <a:t>03</a:t>
            </a:r>
            <a:endParaRPr lang="en-US" sz="1500" dirty="0"/>
          </a:p>
        </p:txBody>
      </p:sp>
      <p:sp>
        <p:nvSpPr>
          <p:cNvPr id="15" name="Shape 11"/>
          <p:cNvSpPr/>
          <p:nvPr/>
        </p:nvSpPr>
        <p:spPr>
          <a:xfrm>
            <a:off x="9655135" y="2477691"/>
            <a:ext cx="4286607" cy="22860"/>
          </a:xfrm>
          <a:prstGeom prst="rect">
            <a:avLst/>
          </a:prstGeom>
          <a:solidFill>
            <a:srgbClr val="4950BC"/>
          </a:solidFill>
          <a:ln/>
        </p:spPr>
      </p:sp>
      <p:sp>
        <p:nvSpPr>
          <p:cNvPr id="16" name="Text 12"/>
          <p:cNvSpPr/>
          <p:nvPr/>
        </p:nvSpPr>
        <p:spPr>
          <a:xfrm>
            <a:off x="9655135" y="2621756"/>
            <a:ext cx="3020139" cy="307419"/>
          </a:xfrm>
          <a:prstGeom prst="rect">
            <a:avLst/>
          </a:prstGeom>
          <a:noFill/>
          <a:ln/>
        </p:spPr>
        <p:txBody>
          <a:bodyPr wrap="none" lIns="0" tIns="0" rIns="0" bIns="0" rtlCol="0" anchor="t"/>
          <a:lstStyle/>
          <a:p>
            <a:pPr algn="l" indent="0" marL="0">
              <a:lnSpc>
                <a:spcPts val="2400"/>
              </a:lnSpc>
              <a:buNone/>
            </a:pPr>
            <a:r>
              <a:rPr lang="en-US" sz="1900" b="1" dirty="0">
                <a:solidFill>
                  <a:srgbClr val="272525"/>
                </a:solidFill>
                <a:latin typeface="Inter Bold" pitchFamily="34" charset="0"/>
                <a:ea typeface="Inter Bold" pitchFamily="34" charset="-122"/>
                <a:cs typeface="Inter Bold" pitchFamily="34" charset="-120"/>
              </a:rPr>
              <a:t>3. Génération Intelligente</a:t>
            </a:r>
            <a:endParaRPr lang="en-US" sz="1900" dirty="0"/>
          </a:p>
        </p:txBody>
      </p:sp>
      <p:sp>
        <p:nvSpPr>
          <p:cNvPr id="17" name="Text 13"/>
          <p:cNvSpPr/>
          <p:nvPr/>
        </p:nvSpPr>
        <p:spPr>
          <a:xfrm>
            <a:off x="9655135" y="3047167"/>
            <a:ext cx="4286607" cy="1259205"/>
          </a:xfrm>
          <a:prstGeom prst="rect">
            <a:avLst/>
          </a:prstGeom>
          <a:noFill/>
          <a:ln/>
        </p:spPr>
        <p:txBody>
          <a:bodyPr wrap="square" lIns="0" tIns="0" rIns="0" bIns="0" rtlCol="0" anchor="t"/>
          <a:lstStyle/>
          <a:p>
            <a:pPr algn="l" indent="0" marL="0">
              <a:lnSpc>
                <a:spcPts val="2450"/>
              </a:lnSpc>
              <a:buNone/>
            </a:pPr>
            <a:r>
              <a:rPr lang="en-US" sz="1500" dirty="0">
                <a:solidFill>
                  <a:srgbClr val="272525"/>
                </a:solidFill>
                <a:latin typeface="Inter" pitchFamily="34" charset="0"/>
                <a:ea typeface="Inter" pitchFamily="34" charset="-122"/>
                <a:cs typeface="Inter" pitchFamily="34" charset="-120"/>
              </a:rPr>
              <a:t>Le contexte récupéré est ensuite fourni au LLM (Google Gemini), qui formule une réponse précise et factuelle, directement issue de nos données métier.</a:t>
            </a:r>
            <a:endParaRPr lang="en-US" sz="1500" dirty="0"/>
          </a:p>
        </p:txBody>
      </p:sp>
      <p:pic>
        <p:nvPicPr>
          <p:cNvPr id="18" name="Image 2" descr="preencoded.png">    </p:cNvPr>
          <p:cNvPicPr>
            <a:picLocks noChangeAspect="1"/>
          </p:cNvPicPr>
          <p:nvPr/>
        </p:nvPicPr>
        <p:blipFill>
          <a:blip r:embed="rId3"/>
          <a:stretch>
            <a:fillRect/>
          </a:stretch>
        </p:blipFill>
        <p:spPr>
          <a:xfrm>
            <a:off x="9655135" y="4527709"/>
            <a:ext cx="4286607" cy="293286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07432" y="320040"/>
            <a:ext cx="6530816" cy="363855"/>
          </a:xfrm>
          <a:prstGeom prst="rect">
            <a:avLst/>
          </a:prstGeom>
          <a:noFill/>
          <a:ln/>
        </p:spPr>
        <p:txBody>
          <a:bodyPr wrap="none" lIns="0" tIns="0" rIns="0" bIns="0" rtlCol="0" anchor="t"/>
          <a:lstStyle/>
          <a:p>
            <a:pPr algn="l" indent="0" marL="0">
              <a:lnSpc>
                <a:spcPts val="2850"/>
              </a:lnSpc>
              <a:buNone/>
            </a:pPr>
            <a:r>
              <a:rPr lang="en-US" sz="2250" b="1" dirty="0">
                <a:solidFill>
                  <a:srgbClr val="000000"/>
                </a:solidFill>
                <a:latin typeface="Inter Bold" pitchFamily="34" charset="0"/>
                <a:ea typeface="Inter Bold" pitchFamily="34" charset="-122"/>
                <a:cs typeface="Inter Bold" pitchFamily="34" charset="-120"/>
              </a:rPr>
              <a:t>Sécurité et Confidentialité: Le "Privacy Layer"</a:t>
            </a:r>
            <a:endParaRPr lang="en-US" sz="2250" dirty="0"/>
          </a:p>
        </p:txBody>
      </p:sp>
      <p:sp>
        <p:nvSpPr>
          <p:cNvPr id="3" name="Text 1"/>
          <p:cNvSpPr/>
          <p:nvPr/>
        </p:nvSpPr>
        <p:spPr>
          <a:xfrm>
            <a:off x="407432" y="730448"/>
            <a:ext cx="3149203" cy="181808"/>
          </a:xfrm>
          <a:prstGeom prst="rect">
            <a:avLst/>
          </a:prstGeom>
          <a:noFill/>
          <a:ln/>
        </p:spPr>
        <p:txBody>
          <a:bodyPr wrap="none" lIns="0" tIns="0" rIns="0" bIns="0" rtlCol="0" anchor="t"/>
          <a:lstStyle/>
          <a:p>
            <a:pPr algn="l" indent="0" marL="0">
              <a:lnSpc>
                <a:spcPts val="1400"/>
              </a:lnSpc>
              <a:buNone/>
            </a:pPr>
            <a:r>
              <a:rPr lang="en-US" sz="1100" b="1" dirty="0">
                <a:solidFill>
                  <a:srgbClr val="000000"/>
                </a:solidFill>
                <a:latin typeface="Inter Bold" pitchFamily="34" charset="0"/>
                <a:ea typeface="Inter Bold" pitchFamily="34" charset="-122"/>
                <a:cs typeface="Inter Bold" pitchFamily="34" charset="-120"/>
              </a:rPr>
              <a:t>Anonymisation avant l'envoi au Cloud Public</a:t>
            </a:r>
            <a:endParaRPr lang="en-US" sz="1100" dirty="0"/>
          </a:p>
        </p:txBody>
      </p:sp>
      <p:sp>
        <p:nvSpPr>
          <p:cNvPr id="4" name="Text 2"/>
          <p:cNvSpPr/>
          <p:nvPr/>
        </p:nvSpPr>
        <p:spPr>
          <a:xfrm>
            <a:off x="407432" y="1086803"/>
            <a:ext cx="13815536" cy="186214"/>
          </a:xfrm>
          <a:prstGeom prst="rect">
            <a:avLst/>
          </a:prstGeom>
          <a:noFill/>
          <a:ln/>
        </p:spPr>
        <p:txBody>
          <a:bodyPr wrap="none" lIns="0" tIns="0" rIns="0" bIns="0" rtlCol="0" anchor="t"/>
          <a:lstStyle/>
          <a:p>
            <a:pPr algn="l" indent="0" marL="0">
              <a:lnSpc>
                <a:spcPts val="1450"/>
              </a:lnSpc>
              <a:buNone/>
            </a:pPr>
            <a:r>
              <a:rPr lang="en-US" sz="900" dirty="0">
                <a:solidFill>
                  <a:srgbClr val="272525"/>
                </a:solidFill>
                <a:latin typeface="Inter" pitchFamily="34" charset="0"/>
                <a:ea typeface="Inter" pitchFamily="34" charset="-122"/>
                <a:cs typeface="Inter" pitchFamily="34" charset="-120"/>
              </a:rPr>
              <a:t>Une innovation clé de notre projet est le Privacy Layer, garantissant qu'aucune donnée sensible ne quitte notre environnement sécurisé vers le LLM public.</a:t>
            </a:r>
            <a:endParaRPr lang="en-US" sz="900" dirty="0"/>
          </a:p>
        </p:txBody>
      </p:sp>
      <p:sp>
        <p:nvSpPr>
          <p:cNvPr id="5" name="Text 3"/>
          <p:cNvSpPr/>
          <p:nvPr/>
        </p:nvSpPr>
        <p:spPr>
          <a:xfrm>
            <a:off x="407432" y="1520309"/>
            <a:ext cx="2004655" cy="218242"/>
          </a:xfrm>
          <a:prstGeom prst="rect">
            <a:avLst/>
          </a:prstGeom>
          <a:noFill/>
          <a:ln/>
        </p:spPr>
        <p:txBody>
          <a:bodyPr wrap="none" lIns="0" tIns="0" rIns="0" bIns="0" rtlCol="0" anchor="t"/>
          <a:lstStyle/>
          <a:p>
            <a:pPr algn="l" indent="0" marL="0">
              <a:lnSpc>
                <a:spcPts val="1700"/>
              </a:lnSpc>
              <a:buNone/>
            </a:pPr>
            <a:r>
              <a:rPr lang="en-US" sz="1350" b="1" dirty="0">
                <a:solidFill>
                  <a:srgbClr val="000000"/>
                </a:solidFill>
                <a:latin typeface="Inter Bold" pitchFamily="34" charset="0"/>
                <a:ea typeface="Inter Bold" pitchFamily="34" charset="-122"/>
                <a:cs typeface="Inter Bold" pitchFamily="34" charset="-120"/>
              </a:rPr>
              <a:t>Avant (Prompt Original)</a:t>
            </a:r>
            <a:endParaRPr lang="en-US" sz="1350" dirty="0"/>
          </a:p>
        </p:txBody>
      </p:sp>
      <p:sp>
        <p:nvSpPr>
          <p:cNvPr id="6" name="Text 4"/>
          <p:cNvSpPr/>
          <p:nvPr/>
        </p:nvSpPr>
        <p:spPr>
          <a:xfrm>
            <a:off x="407432" y="1854875"/>
            <a:ext cx="6060877" cy="186214"/>
          </a:xfrm>
          <a:prstGeom prst="rect">
            <a:avLst/>
          </a:prstGeom>
          <a:noFill/>
          <a:ln/>
        </p:spPr>
        <p:txBody>
          <a:bodyPr wrap="none" lIns="0" tIns="0" rIns="0" bIns="0" rtlCol="0" anchor="t"/>
          <a:lstStyle/>
          <a:p>
            <a:pPr algn="l" indent="0" marL="0">
              <a:lnSpc>
                <a:spcPts val="1450"/>
              </a:lnSpc>
              <a:buNone/>
            </a:pPr>
            <a:r>
              <a:rPr lang="en-US" sz="900" b="1" dirty="0">
                <a:solidFill>
                  <a:srgbClr val="272525"/>
                </a:solidFill>
                <a:latin typeface="Inter" pitchFamily="34" charset="0"/>
                <a:ea typeface="Inter" pitchFamily="34" charset="-122"/>
                <a:cs typeface="Inter" pitchFamily="34" charset="-120"/>
              </a:rPr>
              <a:t>Facture de Mr Bennani (email: </a:t>
            </a:r>
            <a:pPr algn="l" indent="0" marL="0">
              <a:lnSpc>
                <a:spcPts val="1450"/>
              </a:lnSpc>
              <a:buNone/>
            </a:pPr>
            <a:r>
              <a:rPr lang="en-US" sz="900" b="1" u="sng" dirty="0">
                <a:solidFill>
                  <a:srgbClr val="4950BC"/>
                </a:solidFill>
                <a:latin typeface="Inter" pitchFamily="34" charset="0"/>
                <a:ea typeface="Inter" pitchFamily="34" charset="-122"/>
                <a:cs typeface="Inter" pitchFamily="34" charset="-120"/>
                <a:hlinkClick r:id="rId1" invalidUrl="" action="" tgtFrame="" tooltip="" history="1" highlightClick="0" endSnd="0">
                  <a:extLst>
                    <a:ext uri="{A12FA001-AC4F-418D-AE19-62706E023703}">
                      <ahyp:hlinkClr xmlns:ahyp="http://schemas.microsoft.com/office/drawing/2018/hyperlinkcolor" val="tx"/>
                    </a:ext>
                  </a:extLst>
                </a:hlinkClick>
              </a:rPr>
              <a:t>test@emsi.ma</a:t>
            </a:r>
            <a:pPr algn="l" indent="0" marL="0">
              <a:lnSpc>
                <a:spcPts val="1450"/>
              </a:lnSpc>
              <a:buNone/>
            </a:pPr>
            <a:r>
              <a:rPr lang="en-US" sz="900" b="1" dirty="0">
                <a:solidFill>
                  <a:srgbClr val="272525"/>
                </a:solidFill>
                <a:latin typeface="Inter" pitchFamily="34" charset="0"/>
                <a:ea typeface="Inter" pitchFamily="34" charset="-122"/>
                <a:cs typeface="Inter" pitchFamily="34" charset="-120"/>
              </a:rPr>
              <a:t>) impayée.</a:t>
            </a:r>
            <a:endParaRPr lang="en-US" sz="900" dirty="0"/>
          </a:p>
        </p:txBody>
      </p:sp>
      <p:pic>
        <p:nvPicPr>
          <p:cNvPr id="7" name="Image 0" descr="preencoded.png">    </p:cNvPr>
          <p:cNvPicPr>
            <a:picLocks noChangeAspect="1"/>
          </p:cNvPicPr>
          <p:nvPr/>
        </p:nvPicPr>
        <p:blipFill>
          <a:blip r:embed="rId2"/>
          <a:stretch>
            <a:fillRect/>
          </a:stretch>
        </p:blipFill>
        <p:spPr>
          <a:xfrm>
            <a:off x="407432" y="2172057"/>
            <a:ext cx="6060877" cy="6060877"/>
          </a:xfrm>
          <a:prstGeom prst="rect">
            <a:avLst/>
          </a:prstGeom>
        </p:spPr>
      </p:pic>
      <p:sp>
        <p:nvSpPr>
          <p:cNvPr id="8" name="Text 5"/>
          <p:cNvSpPr/>
          <p:nvPr/>
        </p:nvSpPr>
        <p:spPr>
          <a:xfrm>
            <a:off x="6759773" y="1520309"/>
            <a:ext cx="2961561" cy="218242"/>
          </a:xfrm>
          <a:prstGeom prst="rect">
            <a:avLst/>
          </a:prstGeom>
          <a:noFill/>
          <a:ln/>
        </p:spPr>
        <p:txBody>
          <a:bodyPr wrap="none" lIns="0" tIns="0" rIns="0" bIns="0" rtlCol="0" anchor="t"/>
          <a:lstStyle/>
          <a:p>
            <a:pPr algn="l" indent="0" marL="0">
              <a:lnSpc>
                <a:spcPts val="1700"/>
              </a:lnSpc>
              <a:buNone/>
            </a:pPr>
            <a:r>
              <a:rPr lang="en-US" sz="1350" b="1" dirty="0">
                <a:solidFill>
                  <a:srgbClr val="000000"/>
                </a:solidFill>
                <a:latin typeface="Inter Bold" pitchFamily="34" charset="0"/>
                <a:ea typeface="Inter Bold" pitchFamily="34" charset="-122"/>
                <a:cs typeface="Inter Bold" pitchFamily="34" charset="-120"/>
              </a:rPr>
              <a:t>Après (Prompt Sécurisé via Regex)</a:t>
            </a:r>
            <a:endParaRPr lang="en-US" sz="1350" dirty="0"/>
          </a:p>
        </p:txBody>
      </p:sp>
      <p:sp>
        <p:nvSpPr>
          <p:cNvPr id="9" name="Text 6"/>
          <p:cNvSpPr/>
          <p:nvPr/>
        </p:nvSpPr>
        <p:spPr>
          <a:xfrm>
            <a:off x="6759773" y="1854875"/>
            <a:ext cx="7470815" cy="186214"/>
          </a:xfrm>
          <a:prstGeom prst="rect">
            <a:avLst/>
          </a:prstGeom>
          <a:noFill/>
          <a:ln/>
        </p:spPr>
        <p:txBody>
          <a:bodyPr wrap="none" lIns="0" tIns="0" rIns="0" bIns="0" rtlCol="0" anchor="t"/>
          <a:lstStyle/>
          <a:p>
            <a:pPr algn="l" indent="0" marL="0">
              <a:lnSpc>
                <a:spcPts val="1450"/>
              </a:lnSpc>
              <a:buNone/>
            </a:pPr>
            <a:r>
              <a:rPr lang="en-US" sz="900" b="1" dirty="0">
                <a:solidFill>
                  <a:srgbClr val="272525"/>
                </a:solidFill>
                <a:latin typeface="Inter" pitchFamily="34" charset="0"/>
                <a:ea typeface="Inter" pitchFamily="34" charset="-122"/>
                <a:cs typeface="Inter" pitchFamily="34" charset="-120"/>
              </a:rPr>
              <a:t>Facture de </a:t>
            </a:r>
            <a:pPr algn="l" indent="0" marL="0">
              <a:lnSpc>
                <a:spcPts val="1450"/>
              </a:lnSpc>
              <a:buNone/>
            </a:pPr>
            <a:r>
              <a:rPr lang="en-US" sz="900" b="1" dirty="0">
                <a:solidFill>
                  <a:srgbClr val="FF0000"/>
                </a:solidFill>
                <a:latin typeface="Inter" pitchFamily="34" charset="0"/>
                <a:ea typeface="Inter" pitchFamily="34" charset="-122"/>
                <a:cs typeface="Inter" pitchFamily="34" charset="-120"/>
              </a:rPr>
              <a:t>[NOM_REDACTED]</a:t>
            </a:r>
            <a:pPr algn="l" indent="0" marL="0">
              <a:lnSpc>
                <a:spcPts val="1450"/>
              </a:lnSpc>
              <a:buNone/>
            </a:pPr>
            <a:r>
              <a:rPr lang="en-US" sz="900" b="1" dirty="0">
                <a:solidFill>
                  <a:srgbClr val="272525"/>
                </a:solidFill>
                <a:latin typeface="Inter" pitchFamily="34" charset="0"/>
                <a:ea typeface="Inter" pitchFamily="34" charset="-122"/>
                <a:cs typeface="Inter" pitchFamily="34" charset="-120"/>
              </a:rPr>
              <a:t> (email: </a:t>
            </a:r>
            <a:pPr algn="l" indent="0" marL="0">
              <a:lnSpc>
                <a:spcPts val="1450"/>
              </a:lnSpc>
              <a:buNone/>
            </a:pPr>
            <a:r>
              <a:rPr lang="en-US" sz="900" b="1" dirty="0">
                <a:solidFill>
                  <a:srgbClr val="FF0000"/>
                </a:solidFill>
                <a:latin typeface="Inter" pitchFamily="34" charset="0"/>
                <a:ea typeface="Inter" pitchFamily="34" charset="-122"/>
                <a:cs typeface="Inter" pitchFamily="34" charset="-120"/>
              </a:rPr>
              <a:t>[EMAIL_REDACTED]</a:t>
            </a:r>
            <a:pPr algn="l" indent="0" marL="0">
              <a:lnSpc>
                <a:spcPts val="1450"/>
              </a:lnSpc>
              <a:buNone/>
            </a:pPr>
            <a:r>
              <a:rPr lang="en-US" sz="900" b="1" dirty="0">
                <a:solidFill>
                  <a:srgbClr val="272525"/>
                </a:solidFill>
                <a:latin typeface="Inter" pitchFamily="34" charset="0"/>
                <a:ea typeface="Inter" pitchFamily="34" charset="-122"/>
                <a:cs typeface="Inter" pitchFamily="34" charset="-120"/>
              </a:rPr>
              <a:t>) impayée.</a:t>
            </a:r>
            <a:endParaRPr lang="en-US" sz="900" dirty="0"/>
          </a:p>
        </p:txBody>
      </p:sp>
      <p:sp>
        <p:nvSpPr>
          <p:cNvPr id="10" name="Text 7"/>
          <p:cNvSpPr/>
          <p:nvPr/>
        </p:nvSpPr>
        <p:spPr>
          <a:xfrm>
            <a:off x="6759773" y="2145863"/>
            <a:ext cx="7470815" cy="372428"/>
          </a:xfrm>
          <a:prstGeom prst="rect">
            <a:avLst/>
          </a:prstGeom>
          <a:noFill/>
          <a:ln/>
        </p:spPr>
        <p:txBody>
          <a:bodyPr wrap="square" lIns="0" tIns="0" rIns="0" bIns="0" rtlCol="0" anchor="t"/>
          <a:lstStyle/>
          <a:p>
            <a:pPr algn="l" indent="0" marL="0">
              <a:lnSpc>
                <a:spcPts val="1450"/>
              </a:lnSpc>
              <a:buNone/>
            </a:pPr>
            <a:r>
              <a:rPr lang="en-US" sz="900" dirty="0">
                <a:solidFill>
                  <a:srgbClr val="272525"/>
                </a:solidFill>
                <a:latin typeface="Inter" pitchFamily="34" charset="0"/>
                <a:ea typeface="Inter" pitchFamily="34" charset="-122"/>
                <a:cs typeface="Inter" pitchFamily="34" charset="-120"/>
              </a:rPr>
              <a:t>Ce prompt anonymisé est ensuite envoyé à Gemini, assurant la conformité RGPD et la confidentialité des informations personnelles identifiables (PII).</a:t>
            </a:r>
            <a:endParaRPr lang="en-US" sz="900" dirty="0"/>
          </a:p>
        </p:txBody>
      </p:sp>
      <p:pic>
        <p:nvPicPr>
          <p:cNvPr id="11" name="Image 1" descr="preencoded.png">    </p:cNvPr>
          <p:cNvPicPr>
            <a:picLocks noChangeAspect="1"/>
          </p:cNvPicPr>
          <p:nvPr/>
        </p:nvPicPr>
        <p:blipFill>
          <a:blip r:embed="rId3"/>
          <a:stretch>
            <a:fillRect/>
          </a:stretch>
        </p:blipFill>
        <p:spPr>
          <a:xfrm>
            <a:off x="6759773" y="2649260"/>
            <a:ext cx="7450931" cy="745093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51031"/>
          </a:xfrm>
          <a:prstGeom prst="rect">
            <a:avLst/>
          </a:prstGeom>
        </p:spPr>
      </p:pic>
      <p:sp>
        <p:nvSpPr>
          <p:cNvPr id="3" name="Text 0"/>
          <p:cNvSpPr/>
          <p:nvPr/>
        </p:nvSpPr>
        <p:spPr>
          <a:xfrm>
            <a:off x="6050994" y="443627"/>
            <a:ext cx="8014811" cy="1007983"/>
          </a:xfrm>
          <a:prstGeom prst="rect">
            <a:avLst/>
          </a:prstGeom>
          <a:noFill/>
          <a:ln/>
        </p:spPr>
        <p:txBody>
          <a:bodyPr wrap="square" lIns="0" tIns="0" rIns="0" bIns="0" rtlCol="0" anchor="t"/>
          <a:lstStyle/>
          <a:p>
            <a:pPr algn="l" indent="0" marL="0">
              <a:lnSpc>
                <a:spcPts val="3950"/>
              </a:lnSpc>
              <a:buNone/>
            </a:pPr>
            <a:r>
              <a:rPr lang="en-US" sz="3150" b="1" dirty="0">
                <a:solidFill>
                  <a:srgbClr val="000000"/>
                </a:solidFill>
                <a:latin typeface="Inter Bold" pitchFamily="34" charset="0"/>
                <a:ea typeface="Inter Bold" pitchFamily="34" charset="-122"/>
                <a:cs typeface="Inter Bold" pitchFamily="34" charset="-120"/>
              </a:rPr>
              <a:t>L'Interface Utilisateur: Le Cockpit Intelligent</a:t>
            </a:r>
            <a:endParaRPr lang="en-US" sz="3150" dirty="0"/>
          </a:p>
        </p:txBody>
      </p:sp>
      <p:sp>
        <p:nvSpPr>
          <p:cNvPr id="4" name="Text 1"/>
          <p:cNvSpPr/>
          <p:nvPr/>
        </p:nvSpPr>
        <p:spPr>
          <a:xfrm>
            <a:off x="6050994" y="1693545"/>
            <a:ext cx="8014811" cy="516255"/>
          </a:xfrm>
          <a:prstGeom prst="rect">
            <a:avLst/>
          </a:prstGeom>
          <a:noFill/>
          <a:ln/>
        </p:spPr>
        <p:txBody>
          <a:bodyPr wrap="square" lIns="0" tIns="0" rIns="0" bIns="0" rtlCol="0" anchor="t"/>
          <a:lstStyle/>
          <a:p>
            <a:pPr algn="l" indent="0" marL="0">
              <a:lnSpc>
                <a:spcPts val="2000"/>
              </a:lnSpc>
              <a:buNone/>
            </a:pPr>
            <a:r>
              <a:rPr lang="en-US" sz="1250" dirty="0">
                <a:solidFill>
                  <a:srgbClr val="272525"/>
                </a:solidFill>
                <a:latin typeface="Inter" pitchFamily="34" charset="0"/>
                <a:ea typeface="Inter" pitchFamily="34" charset="-122"/>
                <a:cs typeface="Inter" pitchFamily="34" charset="-120"/>
              </a:rPr>
              <a:t>Notre interface offre une expérience utilisateur fluide et intuitive, combinant la puissance d'un chatbot avec la transparence de l'affichage des données brutes.</a:t>
            </a:r>
            <a:endParaRPr lang="en-US" sz="1250" dirty="0"/>
          </a:p>
        </p:txBody>
      </p:sp>
      <p:sp>
        <p:nvSpPr>
          <p:cNvPr id="5" name="Shape 2"/>
          <p:cNvSpPr/>
          <p:nvPr/>
        </p:nvSpPr>
        <p:spPr>
          <a:xfrm>
            <a:off x="6050994" y="2391251"/>
            <a:ext cx="8014811" cy="1233130"/>
          </a:xfrm>
          <a:prstGeom prst="roundRect">
            <a:avLst>
              <a:gd name="adj" fmla="val 8898"/>
            </a:avLst>
          </a:prstGeom>
          <a:solidFill>
            <a:srgbClr val="FFFFFF"/>
          </a:solidFill>
          <a:ln w="22860">
            <a:solidFill>
              <a:srgbClr val="C0C1D7"/>
            </a:solidFill>
            <a:prstDash val="solid"/>
          </a:ln>
        </p:spPr>
      </p:sp>
      <p:sp>
        <p:nvSpPr>
          <p:cNvPr id="6" name="Shape 3"/>
          <p:cNvSpPr/>
          <p:nvPr/>
        </p:nvSpPr>
        <p:spPr>
          <a:xfrm>
            <a:off x="6028134" y="2391251"/>
            <a:ext cx="91440" cy="1233130"/>
          </a:xfrm>
          <a:prstGeom prst="roundRect">
            <a:avLst>
              <a:gd name="adj" fmla="val 74100"/>
            </a:avLst>
          </a:prstGeom>
          <a:solidFill>
            <a:srgbClr val="4950BC"/>
          </a:solidFill>
          <a:ln/>
        </p:spPr>
      </p:sp>
      <p:sp>
        <p:nvSpPr>
          <p:cNvPr id="7" name="Text 4"/>
          <p:cNvSpPr/>
          <p:nvPr/>
        </p:nvSpPr>
        <p:spPr>
          <a:xfrm>
            <a:off x="6303645" y="2575322"/>
            <a:ext cx="2016562" cy="252055"/>
          </a:xfrm>
          <a:prstGeom prst="rect">
            <a:avLst/>
          </a:prstGeom>
          <a:noFill/>
          <a:ln/>
        </p:spPr>
        <p:txBody>
          <a:bodyPr wrap="none" lIns="0" tIns="0" rIns="0" bIns="0" rtlCol="0" anchor="t"/>
          <a:lstStyle/>
          <a:p>
            <a:pPr algn="l" indent="0" marL="0">
              <a:lnSpc>
                <a:spcPts val="1950"/>
              </a:lnSpc>
              <a:buNone/>
            </a:pPr>
            <a:r>
              <a:rPr lang="en-US" sz="1550" b="1" dirty="0">
                <a:solidFill>
                  <a:srgbClr val="272525"/>
                </a:solidFill>
                <a:latin typeface="Inter Bold" pitchFamily="34" charset="0"/>
                <a:ea typeface="Inter Bold" pitchFamily="34" charset="-122"/>
                <a:cs typeface="Inter Bold" pitchFamily="34" charset="-120"/>
              </a:rPr>
              <a:t>Frontend React</a:t>
            </a:r>
            <a:endParaRPr lang="en-US" sz="1550" dirty="0"/>
          </a:p>
        </p:txBody>
      </p:sp>
      <p:sp>
        <p:nvSpPr>
          <p:cNvPr id="8" name="Text 5"/>
          <p:cNvSpPr/>
          <p:nvPr/>
        </p:nvSpPr>
        <p:spPr>
          <a:xfrm>
            <a:off x="6303645" y="2924056"/>
            <a:ext cx="7578090" cy="516255"/>
          </a:xfrm>
          <a:prstGeom prst="rect">
            <a:avLst/>
          </a:prstGeom>
          <a:noFill/>
          <a:ln/>
        </p:spPr>
        <p:txBody>
          <a:bodyPr wrap="square" lIns="0" tIns="0" rIns="0" bIns="0" rtlCol="0" anchor="t"/>
          <a:lstStyle/>
          <a:p>
            <a:pPr algn="l" indent="0" marL="0">
              <a:lnSpc>
                <a:spcPts val="2000"/>
              </a:lnSpc>
              <a:buNone/>
            </a:pPr>
            <a:r>
              <a:rPr lang="en-US" sz="1250" dirty="0">
                <a:solidFill>
                  <a:srgbClr val="272525"/>
                </a:solidFill>
                <a:latin typeface="Inter" pitchFamily="34" charset="0"/>
                <a:ea typeface="Inter" pitchFamily="34" charset="-122"/>
                <a:cs typeface="Inter" pitchFamily="34" charset="-120"/>
              </a:rPr>
              <a:t>Une application web moderne et réactive, offrant une expérience utilisateur dynamique et personnalisable.</a:t>
            </a:r>
            <a:endParaRPr lang="en-US" sz="1250" dirty="0"/>
          </a:p>
        </p:txBody>
      </p:sp>
      <p:sp>
        <p:nvSpPr>
          <p:cNvPr id="9" name="Shape 6"/>
          <p:cNvSpPr/>
          <p:nvPr/>
        </p:nvSpPr>
        <p:spPr>
          <a:xfrm>
            <a:off x="6050994" y="3785592"/>
            <a:ext cx="8014811" cy="1233130"/>
          </a:xfrm>
          <a:prstGeom prst="roundRect">
            <a:avLst>
              <a:gd name="adj" fmla="val 8898"/>
            </a:avLst>
          </a:prstGeom>
          <a:solidFill>
            <a:srgbClr val="FFFFFF"/>
          </a:solidFill>
          <a:ln w="22860">
            <a:solidFill>
              <a:srgbClr val="C0C1D7"/>
            </a:solidFill>
            <a:prstDash val="solid"/>
          </a:ln>
        </p:spPr>
      </p:sp>
      <p:sp>
        <p:nvSpPr>
          <p:cNvPr id="10" name="Shape 7"/>
          <p:cNvSpPr/>
          <p:nvPr/>
        </p:nvSpPr>
        <p:spPr>
          <a:xfrm>
            <a:off x="6028134" y="3785592"/>
            <a:ext cx="91440" cy="1233130"/>
          </a:xfrm>
          <a:prstGeom prst="roundRect">
            <a:avLst>
              <a:gd name="adj" fmla="val 74100"/>
            </a:avLst>
          </a:prstGeom>
          <a:solidFill>
            <a:srgbClr val="4950BC"/>
          </a:solidFill>
          <a:ln/>
        </p:spPr>
      </p:sp>
      <p:sp>
        <p:nvSpPr>
          <p:cNvPr id="11" name="Text 8"/>
          <p:cNvSpPr/>
          <p:nvPr/>
        </p:nvSpPr>
        <p:spPr>
          <a:xfrm>
            <a:off x="6303645" y="3969663"/>
            <a:ext cx="2592705" cy="252055"/>
          </a:xfrm>
          <a:prstGeom prst="rect">
            <a:avLst/>
          </a:prstGeom>
          <a:noFill/>
          <a:ln/>
        </p:spPr>
        <p:txBody>
          <a:bodyPr wrap="none" lIns="0" tIns="0" rIns="0" bIns="0" rtlCol="0" anchor="t"/>
          <a:lstStyle/>
          <a:p>
            <a:pPr algn="l" indent="0" marL="0">
              <a:lnSpc>
                <a:spcPts val="1950"/>
              </a:lnSpc>
              <a:buNone/>
            </a:pPr>
            <a:r>
              <a:rPr lang="en-US" sz="1550" b="1" dirty="0">
                <a:solidFill>
                  <a:srgbClr val="272525"/>
                </a:solidFill>
                <a:latin typeface="Inter Bold" pitchFamily="34" charset="0"/>
                <a:ea typeface="Inter Bold" pitchFamily="34" charset="-122"/>
                <a:cs typeface="Inter Bold" pitchFamily="34" charset="-120"/>
              </a:rPr>
              <a:t>SAP UI5 Web Components</a:t>
            </a:r>
            <a:endParaRPr lang="en-US" sz="1550" dirty="0"/>
          </a:p>
        </p:txBody>
      </p:sp>
      <p:sp>
        <p:nvSpPr>
          <p:cNvPr id="12" name="Text 9"/>
          <p:cNvSpPr/>
          <p:nvPr/>
        </p:nvSpPr>
        <p:spPr>
          <a:xfrm>
            <a:off x="6303645" y="4318397"/>
            <a:ext cx="7578090" cy="516255"/>
          </a:xfrm>
          <a:prstGeom prst="rect">
            <a:avLst/>
          </a:prstGeom>
          <a:noFill/>
          <a:ln/>
        </p:spPr>
        <p:txBody>
          <a:bodyPr wrap="square" lIns="0" tIns="0" rIns="0" bIns="0" rtlCol="0" anchor="t"/>
          <a:lstStyle/>
          <a:p>
            <a:pPr algn="l" indent="0" marL="0">
              <a:lnSpc>
                <a:spcPts val="2000"/>
              </a:lnSpc>
              <a:buNone/>
            </a:pPr>
            <a:r>
              <a:rPr lang="en-US" sz="1250" dirty="0">
                <a:solidFill>
                  <a:srgbClr val="272525"/>
                </a:solidFill>
                <a:latin typeface="Inter" pitchFamily="34" charset="0"/>
                <a:ea typeface="Inter" pitchFamily="34" charset="-122"/>
                <a:cs typeface="Inter" pitchFamily="34" charset="-120"/>
              </a:rPr>
              <a:t>Intégration transparente avec l'écosystème SAP, garantissant une cohérence visuelle et fonctionnelle.</a:t>
            </a:r>
            <a:endParaRPr lang="en-US" sz="1250" dirty="0"/>
          </a:p>
        </p:txBody>
      </p:sp>
      <p:sp>
        <p:nvSpPr>
          <p:cNvPr id="13" name="Shape 10"/>
          <p:cNvSpPr/>
          <p:nvPr/>
        </p:nvSpPr>
        <p:spPr>
          <a:xfrm>
            <a:off x="6050994" y="5179933"/>
            <a:ext cx="8014811" cy="1233130"/>
          </a:xfrm>
          <a:prstGeom prst="roundRect">
            <a:avLst>
              <a:gd name="adj" fmla="val 8898"/>
            </a:avLst>
          </a:prstGeom>
          <a:solidFill>
            <a:srgbClr val="FFFFFF"/>
          </a:solidFill>
          <a:ln w="22860">
            <a:solidFill>
              <a:srgbClr val="C0C1D7"/>
            </a:solidFill>
            <a:prstDash val="solid"/>
          </a:ln>
        </p:spPr>
      </p:sp>
      <p:sp>
        <p:nvSpPr>
          <p:cNvPr id="14" name="Shape 11"/>
          <p:cNvSpPr/>
          <p:nvPr/>
        </p:nvSpPr>
        <p:spPr>
          <a:xfrm>
            <a:off x="6028134" y="5179933"/>
            <a:ext cx="91440" cy="1233130"/>
          </a:xfrm>
          <a:prstGeom prst="roundRect">
            <a:avLst>
              <a:gd name="adj" fmla="val 74100"/>
            </a:avLst>
          </a:prstGeom>
          <a:solidFill>
            <a:srgbClr val="4950BC"/>
          </a:solidFill>
          <a:ln/>
        </p:spPr>
      </p:sp>
      <p:sp>
        <p:nvSpPr>
          <p:cNvPr id="15" name="Text 12"/>
          <p:cNvSpPr/>
          <p:nvPr/>
        </p:nvSpPr>
        <p:spPr>
          <a:xfrm>
            <a:off x="6303645" y="5364004"/>
            <a:ext cx="2460069" cy="252055"/>
          </a:xfrm>
          <a:prstGeom prst="rect">
            <a:avLst/>
          </a:prstGeom>
          <a:noFill/>
          <a:ln/>
        </p:spPr>
        <p:txBody>
          <a:bodyPr wrap="none" lIns="0" tIns="0" rIns="0" bIns="0" rtlCol="0" anchor="t"/>
          <a:lstStyle/>
          <a:p>
            <a:pPr algn="l" indent="0" marL="0">
              <a:lnSpc>
                <a:spcPts val="1950"/>
              </a:lnSpc>
              <a:buNone/>
            </a:pPr>
            <a:r>
              <a:rPr lang="en-US" sz="1550" b="1" dirty="0">
                <a:solidFill>
                  <a:srgbClr val="272525"/>
                </a:solidFill>
                <a:latin typeface="Inter Bold" pitchFamily="34" charset="0"/>
                <a:ea typeface="Inter Bold" pitchFamily="34" charset="-122"/>
                <a:cs typeface="Inter Bold" pitchFamily="34" charset="-120"/>
              </a:rPr>
              <a:t>Chatbot Conversationnel</a:t>
            </a:r>
            <a:endParaRPr lang="en-US" sz="1550" dirty="0"/>
          </a:p>
        </p:txBody>
      </p:sp>
      <p:sp>
        <p:nvSpPr>
          <p:cNvPr id="16" name="Text 13"/>
          <p:cNvSpPr/>
          <p:nvPr/>
        </p:nvSpPr>
        <p:spPr>
          <a:xfrm>
            <a:off x="6303645" y="5712738"/>
            <a:ext cx="7578090" cy="516255"/>
          </a:xfrm>
          <a:prstGeom prst="rect">
            <a:avLst/>
          </a:prstGeom>
          <a:noFill/>
          <a:ln/>
        </p:spPr>
        <p:txBody>
          <a:bodyPr wrap="square" lIns="0" tIns="0" rIns="0" bIns="0" rtlCol="0" anchor="t"/>
          <a:lstStyle/>
          <a:p>
            <a:pPr algn="l" indent="0" marL="0">
              <a:lnSpc>
                <a:spcPts val="2000"/>
              </a:lnSpc>
              <a:buNone/>
            </a:pPr>
            <a:r>
              <a:rPr lang="en-US" sz="1250" dirty="0">
                <a:solidFill>
                  <a:srgbClr val="272525"/>
                </a:solidFill>
                <a:latin typeface="Inter" pitchFamily="34" charset="0"/>
                <a:ea typeface="Inter" pitchFamily="34" charset="-122"/>
                <a:cs typeface="Inter" pitchFamily="34" charset="-120"/>
              </a:rPr>
              <a:t>Interaction naturelle en langage humain pour poser des questions et obtenir des réponses instantanées.</a:t>
            </a:r>
            <a:endParaRPr lang="en-US" sz="1250" dirty="0"/>
          </a:p>
        </p:txBody>
      </p:sp>
      <p:sp>
        <p:nvSpPr>
          <p:cNvPr id="17" name="Shape 14"/>
          <p:cNvSpPr/>
          <p:nvPr/>
        </p:nvSpPr>
        <p:spPr>
          <a:xfrm>
            <a:off x="6050994" y="6574274"/>
            <a:ext cx="8014811" cy="1233130"/>
          </a:xfrm>
          <a:prstGeom prst="roundRect">
            <a:avLst>
              <a:gd name="adj" fmla="val 8898"/>
            </a:avLst>
          </a:prstGeom>
          <a:solidFill>
            <a:srgbClr val="FFFFFF"/>
          </a:solidFill>
          <a:ln w="22860">
            <a:solidFill>
              <a:srgbClr val="C0C1D7"/>
            </a:solidFill>
            <a:prstDash val="solid"/>
          </a:ln>
        </p:spPr>
      </p:sp>
      <p:sp>
        <p:nvSpPr>
          <p:cNvPr id="18" name="Shape 15"/>
          <p:cNvSpPr/>
          <p:nvPr/>
        </p:nvSpPr>
        <p:spPr>
          <a:xfrm>
            <a:off x="6028134" y="6574274"/>
            <a:ext cx="91440" cy="1233130"/>
          </a:xfrm>
          <a:prstGeom prst="roundRect">
            <a:avLst>
              <a:gd name="adj" fmla="val 74100"/>
            </a:avLst>
          </a:prstGeom>
          <a:solidFill>
            <a:srgbClr val="4950BC"/>
          </a:solidFill>
          <a:ln/>
        </p:spPr>
      </p:sp>
      <p:sp>
        <p:nvSpPr>
          <p:cNvPr id="19" name="Text 16"/>
          <p:cNvSpPr/>
          <p:nvPr/>
        </p:nvSpPr>
        <p:spPr>
          <a:xfrm>
            <a:off x="6303645" y="6758345"/>
            <a:ext cx="2106930" cy="252055"/>
          </a:xfrm>
          <a:prstGeom prst="rect">
            <a:avLst/>
          </a:prstGeom>
          <a:noFill/>
          <a:ln/>
        </p:spPr>
        <p:txBody>
          <a:bodyPr wrap="none" lIns="0" tIns="0" rIns="0" bIns="0" rtlCol="0" anchor="t"/>
          <a:lstStyle/>
          <a:p>
            <a:pPr algn="l" indent="0" marL="0">
              <a:lnSpc>
                <a:spcPts val="1950"/>
              </a:lnSpc>
              <a:buNone/>
            </a:pPr>
            <a:r>
              <a:rPr lang="en-US" sz="1550" b="1" dirty="0">
                <a:solidFill>
                  <a:srgbClr val="272525"/>
                </a:solidFill>
                <a:latin typeface="Inter Bold" pitchFamily="34" charset="0"/>
                <a:ea typeface="Inter Bold" pitchFamily="34" charset="-122"/>
                <a:cs typeface="Inter Bold" pitchFamily="34" charset="-120"/>
              </a:rPr>
              <a:t>Moniteur de Données</a:t>
            </a:r>
            <a:endParaRPr lang="en-US" sz="1550" dirty="0"/>
          </a:p>
        </p:txBody>
      </p:sp>
      <p:sp>
        <p:nvSpPr>
          <p:cNvPr id="20" name="Text 17"/>
          <p:cNvSpPr/>
          <p:nvPr/>
        </p:nvSpPr>
        <p:spPr>
          <a:xfrm>
            <a:off x="6303645" y="7107079"/>
            <a:ext cx="7578090" cy="516255"/>
          </a:xfrm>
          <a:prstGeom prst="rect">
            <a:avLst/>
          </a:prstGeom>
          <a:noFill/>
          <a:ln/>
        </p:spPr>
        <p:txBody>
          <a:bodyPr wrap="square" lIns="0" tIns="0" rIns="0" bIns="0" rtlCol="0" anchor="t"/>
          <a:lstStyle/>
          <a:p>
            <a:pPr algn="l" indent="0" marL="0">
              <a:lnSpc>
                <a:spcPts val="2000"/>
              </a:lnSpc>
              <a:buNone/>
            </a:pPr>
            <a:r>
              <a:rPr lang="en-US" sz="1250" dirty="0">
                <a:solidFill>
                  <a:srgbClr val="272525"/>
                </a:solidFill>
                <a:latin typeface="Inter" pitchFamily="34" charset="0"/>
                <a:ea typeface="Inter" pitchFamily="34" charset="-122"/>
                <a:cs typeface="Inter" pitchFamily="34" charset="-120"/>
              </a:rPr>
              <a:t>Un tableau analytique (AnalyticalTable) permet de visualiser les données brutes sous-jacentes, pour une transparence totale.</a:t>
            </a:r>
            <a:endParaRPr lang="en-US" sz="12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30091" y="877848"/>
            <a:ext cx="7269242" cy="651867"/>
          </a:xfrm>
          <a:prstGeom prst="rect">
            <a:avLst/>
          </a:prstGeom>
          <a:noFill/>
          <a:ln/>
        </p:spPr>
        <p:txBody>
          <a:bodyPr wrap="none" lIns="0" tIns="0" rIns="0" bIns="0" rtlCol="0" anchor="t"/>
          <a:lstStyle/>
          <a:p>
            <a:pPr algn="l" indent="0" marL="0">
              <a:lnSpc>
                <a:spcPts val="5100"/>
              </a:lnSpc>
              <a:buNone/>
            </a:pPr>
            <a:r>
              <a:rPr lang="en-US" sz="4100" b="1" dirty="0">
                <a:solidFill>
                  <a:srgbClr val="000000"/>
                </a:solidFill>
                <a:latin typeface="Inter Bold" pitchFamily="34" charset="0"/>
                <a:ea typeface="Inter Bold" pitchFamily="34" charset="-122"/>
                <a:cs typeface="Inter Bold" pitchFamily="34" charset="-120"/>
              </a:rPr>
              <a:t>Conclusion et Résultats Clés</a:t>
            </a:r>
            <a:endParaRPr lang="en-US" sz="4100" dirty="0"/>
          </a:p>
        </p:txBody>
      </p:sp>
      <p:sp>
        <p:nvSpPr>
          <p:cNvPr id="4" name="Text 1"/>
          <p:cNvSpPr/>
          <p:nvPr/>
        </p:nvSpPr>
        <p:spPr>
          <a:xfrm>
            <a:off x="730091" y="1842611"/>
            <a:ext cx="7683817" cy="667464"/>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Inter" pitchFamily="34" charset="0"/>
                <a:ea typeface="Inter" pitchFamily="34" charset="-122"/>
                <a:cs typeface="Inter" pitchFamily="34" charset="-120"/>
              </a:rPr>
              <a:t>Notre projet démontre la faisabilité et l'efficacité d'un assistant intelligent pour SAP, avec des résultats concrets et des perspectives prometteuses.</a:t>
            </a:r>
            <a:endParaRPr lang="en-US" sz="1600" dirty="0"/>
          </a:p>
        </p:txBody>
      </p:sp>
      <p:pic>
        <p:nvPicPr>
          <p:cNvPr id="5" name="Image 1" descr="preencoded.png">    </p:cNvPr>
          <p:cNvPicPr>
            <a:picLocks noChangeAspect="1"/>
          </p:cNvPicPr>
          <p:nvPr/>
        </p:nvPicPr>
        <p:blipFill>
          <a:blip r:embed="rId2"/>
          <a:stretch>
            <a:fillRect/>
          </a:stretch>
        </p:blipFill>
        <p:spPr>
          <a:xfrm>
            <a:off x="730091" y="2744748"/>
            <a:ext cx="1042988" cy="1327071"/>
          </a:xfrm>
          <a:prstGeom prst="rect">
            <a:avLst/>
          </a:prstGeom>
        </p:spPr>
      </p:pic>
      <p:sp>
        <p:nvSpPr>
          <p:cNvPr id="6" name="Text 2"/>
          <p:cNvSpPr/>
          <p:nvPr/>
        </p:nvSpPr>
        <p:spPr>
          <a:xfrm>
            <a:off x="1981676" y="2744748"/>
            <a:ext cx="4458057" cy="325874"/>
          </a:xfrm>
          <a:prstGeom prst="rect">
            <a:avLst/>
          </a:prstGeom>
          <a:noFill/>
          <a:ln/>
        </p:spPr>
        <p:txBody>
          <a:bodyPr wrap="none" lIns="0" tIns="0" rIns="0" bIns="0" rtlCol="0" anchor="t"/>
          <a:lstStyle/>
          <a:p>
            <a:pPr algn="l" indent="0" marL="0">
              <a:lnSpc>
                <a:spcPts val="2550"/>
              </a:lnSpc>
              <a:buNone/>
            </a:pPr>
            <a:r>
              <a:rPr lang="en-US" sz="2050" b="1" dirty="0">
                <a:solidFill>
                  <a:srgbClr val="272525"/>
                </a:solidFill>
                <a:latin typeface="Inter Bold" pitchFamily="34" charset="0"/>
                <a:ea typeface="Inter Bold" pitchFamily="34" charset="-122"/>
                <a:cs typeface="Inter Bold" pitchFamily="34" charset="-120"/>
              </a:rPr>
              <a:t>Architecture Hybride Fonctionnelle</a:t>
            </a:r>
            <a:endParaRPr lang="en-US" sz="2050" dirty="0"/>
          </a:p>
        </p:txBody>
      </p:sp>
      <p:sp>
        <p:nvSpPr>
          <p:cNvPr id="7" name="Text 3"/>
          <p:cNvSpPr/>
          <p:nvPr/>
        </p:nvSpPr>
        <p:spPr>
          <a:xfrm>
            <a:off x="1981676" y="3195757"/>
            <a:ext cx="6432233" cy="667464"/>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Inter" pitchFamily="34" charset="0"/>
                <a:ea typeface="Inter" pitchFamily="34" charset="-122"/>
                <a:cs typeface="Inter" pitchFamily="34" charset="-120"/>
              </a:rPr>
              <a:t>Combinaison réussie de Java (SAP CAP) et Python (AI Engine) pour une solution robuste et extensible.</a:t>
            </a:r>
            <a:endParaRPr lang="en-US" sz="1600" dirty="0"/>
          </a:p>
        </p:txBody>
      </p:sp>
      <p:pic>
        <p:nvPicPr>
          <p:cNvPr id="8" name="Image 2" descr="preencoded.png">    </p:cNvPr>
          <p:cNvPicPr>
            <a:picLocks noChangeAspect="1"/>
          </p:cNvPicPr>
          <p:nvPr/>
        </p:nvPicPr>
        <p:blipFill>
          <a:blip r:embed="rId3"/>
          <a:stretch>
            <a:fillRect/>
          </a:stretch>
        </p:blipFill>
        <p:spPr>
          <a:xfrm>
            <a:off x="730091" y="4280416"/>
            <a:ext cx="1042988" cy="1327071"/>
          </a:xfrm>
          <a:prstGeom prst="rect">
            <a:avLst/>
          </a:prstGeom>
        </p:spPr>
      </p:pic>
      <p:sp>
        <p:nvSpPr>
          <p:cNvPr id="9" name="Text 4"/>
          <p:cNvSpPr/>
          <p:nvPr/>
        </p:nvSpPr>
        <p:spPr>
          <a:xfrm>
            <a:off x="1981676" y="4280416"/>
            <a:ext cx="3644503" cy="325874"/>
          </a:xfrm>
          <a:prstGeom prst="rect">
            <a:avLst/>
          </a:prstGeom>
          <a:noFill/>
          <a:ln/>
        </p:spPr>
        <p:txBody>
          <a:bodyPr wrap="none" lIns="0" tIns="0" rIns="0" bIns="0" rtlCol="0" anchor="t"/>
          <a:lstStyle/>
          <a:p>
            <a:pPr algn="l" indent="0" marL="0">
              <a:lnSpc>
                <a:spcPts val="2550"/>
              </a:lnSpc>
              <a:buNone/>
            </a:pPr>
            <a:r>
              <a:rPr lang="en-US" sz="2050" b="1" dirty="0">
                <a:solidFill>
                  <a:srgbClr val="272525"/>
                </a:solidFill>
                <a:latin typeface="Inter Bold" pitchFamily="34" charset="0"/>
                <a:ea typeface="Inter Bold" pitchFamily="34" charset="-122"/>
                <a:cs typeface="Inter Bold" pitchFamily="34" charset="-120"/>
              </a:rPr>
              <a:t>Précision des Réponses RAG</a:t>
            </a:r>
            <a:endParaRPr lang="en-US" sz="2050" dirty="0"/>
          </a:p>
        </p:txBody>
      </p:sp>
      <p:sp>
        <p:nvSpPr>
          <p:cNvPr id="10" name="Text 5"/>
          <p:cNvSpPr/>
          <p:nvPr/>
        </p:nvSpPr>
        <p:spPr>
          <a:xfrm>
            <a:off x="1981676" y="4731425"/>
            <a:ext cx="6432233" cy="667464"/>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Inter" pitchFamily="34" charset="0"/>
                <a:ea typeface="Inter" pitchFamily="34" charset="-122"/>
                <a:cs typeface="Inter" pitchFamily="34" charset="-120"/>
              </a:rPr>
              <a:t>Le mécanisme RAG fournit des réponses contextuelles et fiables, directement basées sur les données métier SAP.</a:t>
            </a:r>
            <a:endParaRPr lang="en-US" sz="1600" dirty="0"/>
          </a:p>
        </p:txBody>
      </p:sp>
      <p:pic>
        <p:nvPicPr>
          <p:cNvPr id="11" name="Image 3" descr="preencoded.png">    </p:cNvPr>
          <p:cNvPicPr>
            <a:picLocks noChangeAspect="1"/>
          </p:cNvPicPr>
          <p:nvPr/>
        </p:nvPicPr>
        <p:blipFill>
          <a:blip r:embed="rId4"/>
          <a:stretch>
            <a:fillRect/>
          </a:stretch>
        </p:blipFill>
        <p:spPr>
          <a:xfrm>
            <a:off x="730091" y="5816084"/>
            <a:ext cx="1042988" cy="1327071"/>
          </a:xfrm>
          <a:prstGeom prst="rect">
            <a:avLst/>
          </a:prstGeom>
        </p:spPr>
      </p:pic>
      <p:sp>
        <p:nvSpPr>
          <p:cNvPr id="12" name="Text 6"/>
          <p:cNvSpPr/>
          <p:nvPr/>
        </p:nvSpPr>
        <p:spPr>
          <a:xfrm>
            <a:off x="1981676" y="5816084"/>
            <a:ext cx="3598069" cy="325874"/>
          </a:xfrm>
          <a:prstGeom prst="rect">
            <a:avLst/>
          </a:prstGeom>
          <a:noFill/>
          <a:ln/>
        </p:spPr>
        <p:txBody>
          <a:bodyPr wrap="none" lIns="0" tIns="0" rIns="0" bIns="0" rtlCol="0" anchor="t"/>
          <a:lstStyle/>
          <a:p>
            <a:pPr algn="l" indent="0" marL="0">
              <a:lnSpc>
                <a:spcPts val="2550"/>
              </a:lnSpc>
              <a:buNone/>
            </a:pPr>
            <a:r>
              <a:rPr lang="en-US" sz="2050" b="1" dirty="0">
                <a:solidFill>
                  <a:srgbClr val="272525"/>
                </a:solidFill>
                <a:latin typeface="Inter Bold" pitchFamily="34" charset="0"/>
                <a:ea typeface="Inter Bold" pitchFamily="34" charset="-122"/>
                <a:cs typeface="Inter Bold" pitchFamily="34" charset="-120"/>
              </a:rPr>
              <a:t>Confidentialité des Données</a:t>
            </a:r>
            <a:endParaRPr lang="en-US" sz="2050" dirty="0"/>
          </a:p>
        </p:txBody>
      </p:sp>
      <p:sp>
        <p:nvSpPr>
          <p:cNvPr id="13" name="Text 7"/>
          <p:cNvSpPr/>
          <p:nvPr/>
        </p:nvSpPr>
        <p:spPr>
          <a:xfrm>
            <a:off x="1981676" y="6267093"/>
            <a:ext cx="6432233" cy="667464"/>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Inter" pitchFamily="34" charset="0"/>
                <a:ea typeface="Inter" pitchFamily="34" charset="-122"/>
                <a:cs typeface="Inter" pitchFamily="34" charset="-120"/>
              </a:rPr>
              <a:t>Le "Privacy Layer" assure l'anonymisation des PII, garantissant la sécurité et la conformité réglementaire.</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427922"/>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Merci ! Questions ?</a:t>
            </a:r>
            <a:endParaRPr lang="en-US" sz="4450" dirty="0"/>
          </a:p>
        </p:txBody>
      </p:sp>
      <p:sp>
        <p:nvSpPr>
          <p:cNvPr id="4" name="Text 1"/>
          <p:cNvSpPr/>
          <p:nvPr/>
        </p:nvSpPr>
        <p:spPr>
          <a:xfrm>
            <a:off x="793790" y="3476863"/>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Nous espérons que cette présentation vous a offert un aperçu clair et détaillé de notre projet innovant. Nous sommes maintenant ouverts à vos questions et à discuter davantage de nos travaux.</a:t>
            </a:r>
            <a:endParaRPr lang="en-US" sz="1750" dirty="0"/>
          </a:p>
        </p:txBody>
      </p:sp>
      <p:sp>
        <p:nvSpPr>
          <p:cNvPr id="5" name="Text 2"/>
          <p:cNvSpPr/>
          <p:nvPr/>
        </p:nvSpPr>
        <p:spPr>
          <a:xfrm>
            <a:off x="793790" y="4820722"/>
            <a:ext cx="7556421" cy="362903"/>
          </a:xfrm>
          <a:prstGeom prst="rect">
            <a:avLst/>
          </a:prstGeom>
          <a:noFill/>
          <a:ln/>
        </p:spPr>
        <p:txBody>
          <a:bodyPr wrap="none" lIns="0" tIns="0" rIns="0" bIns="0" rtlCol="0" anchor="t"/>
          <a:lstStyle/>
          <a:p>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Projet de Fin d'Études en Ingénierie</a:t>
            </a:r>
            <a:endParaRPr lang="en-US" sz="1750" dirty="0"/>
          </a:p>
        </p:txBody>
      </p:sp>
      <p:sp>
        <p:nvSpPr>
          <p:cNvPr id="6" name="Text 3"/>
          <p:cNvSpPr/>
          <p:nvPr/>
        </p:nvSpPr>
        <p:spPr>
          <a:xfrm>
            <a:off x="793790" y="5438775"/>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Assistant Intelligent pour ERP SAP</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2026-01-03T13:50:06Z</dcterms:created>
  <dcterms:modified xsi:type="dcterms:W3CDTF">2026-01-03T13:50:06Z</dcterms:modified>
</cp:coreProperties>
</file>